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2.xml" ContentType="application/vnd.openxmlformats-officedocument.presentationml.slide+xml"/>
  <Override PartName="/ppt/slides/slide13.xml" ContentType="application/vnd.openxmlformats-officedocument.presentationml.slide+xml"/>
  <Override PartName="/ppt/slides/slide12.xml" ContentType="application/vnd.openxmlformats-officedocument.presentationml.slide+xml"/>
  <Override PartName="/ppt/slides/slide1.xml" ContentType="application/vnd.openxmlformats-officedocument.presentationml.slide+xml"/>
  <Override PartName="/ppt/slideLayouts/slideLayout1.xml" ContentType="application/vnd.openxmlformats-officedocument.presentationml.slideLayout+xml"/>
  <Override PartName="/ppt/slideLayouts/slideLayout5.xml" ContentType="application/vnd.openxmlformats-officedocument.presentationml.slideLayout+xml"/>
  <Override PartName="/ppt/slideLayouts/slideLayout3.xml" ContentType="application/vnd.openxmlformats-officedocument.presentationml.slideLayout+xml"/>
  <Override PartName="/ppt/slideLayouts/slideLayout2.xml" ContentType="application/vnd.openxmlformats-officedocument.presentationml.slideLayout+xml"/>
  <Override PartName="/ppt/slideLayouts/slideLayout4.xml" ContentType="application/vnd.openxmlformats-officedocument.presentationml.slideLayout+xml"/>
  <Override PartName="/ppt/slideMasters/slideMaster1.xml" ContentType="application/vnd.openxmlformats-officedocument.presentationml.slideMaster+xml"/>
  <Override PartName="/ppt/notesMasters/notesMaster1.xml" ContentType="application/vnd.openxmlformats-officedocument.presentationml.notesMaster+xml"/>
  <Override PartName="/ppt/theme/theme2.xml" ContentType="application/vnd.openxmlformats-officedocument.theme+xml"/>
  <Override PartName="/ppt/theme/theme1.xml" ContentType="application/vnd.openxmlformats-officedocument.theme+xml"/>
  <Override PartName="/ppt/viewProps.xml" ContentType="application/vnd.openxmlformats-officedocument.presentationml.viewProps+xml"/>
  <Override PartName="/ppt/presProps.xml" ContentType="application/vnd.openxmlformats-officedocument.presentationml.presProps+xml"/>
  <Override PartName="/ppt/tableStyles.xml" ContentType="application/vnd.openxmlformats-officedocument.presentationml.tableStyles+xml"/>
  <Override PartName="/docProps/app.xml" ContentType="application/vnd.openxmlformats-officedocument.extended-properties+xml"/>
  <Override PartName="/docProps/core.xml" ContentType="application/vnd.openxmlformats-package.core-properties+xml"/>
  <Override PartName="/ppt/revisionInfo.xml" ContentType="application/vnd.ms-powerpoint.revisioninfo+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72" r:id="rId1"/>
  </p:sldMasterIdLst>
  <p:notesMasterIdLst>
    <p:notesMasterId r:id="rId16"/>
  </p:notesMasterIdLst>
  <p:sldIdLst>
    <p:sldId id="260" r:id="rId2"/>
    <p:sldId id="261" r:id="rId3"/>
    <p:sldId id="268" r:id="rId4"/>
    <p:sldId id="270" r:id="rId5"/>
    <p:sldId id="271" r:id="rId6"/>
    <p:sldId id="272" r:id="rId7"/>
    <p:sldId id="276" r:id="rId8"/>
    <p:sldId id="277" r:id="rId9"/>
    <p:sldId id="278" r:id="rId10"/>
    <p:sldId id="279" r:id="rId11"/>
    <p:sldId id="273" r:id="rId12"/>
    <p:sldId id="274" r:id="rId13"/>
    <p:sldId id="275" r:id="rId14"/>
    <p:sldId id="269" r:id="rId15"/>
  </p:sldIdLst>
  <p:sldSz cx="9144000" cy="6858000" type="screen4x3"/>
  <p:notesSz cx="6858000" cy="9144000"/>
  <p:embeddedFontLst>
    <p:embeddedFont>
      <p:font typeface="Twinkl Light" pitchFamily="2" charset="0"/>
      <p:regular r:id="rId17"/>
    </p:embeddedFont>
    <p:embeddedFont>
      <p:font typeface="Twinkl SemiBold" pitchFamily="2" charset="0"/>
      <p:bold r:id="rId18"/>
    </p:embeddedFont>
    <p:embeddedFont>
      <p:font typeface="BPreplay" panose="02000503000000020004" pitchFamily="50" charset="0"/>
      <p:regular r:id="rId19"/>
      <p:bold r:id="rId20"/>
      <p:italic r:id="rId21"/>
      <p:boldItalic r:id="rId22"/>
    </p:embeddedFont>
    <p:embeddedFont>
      <p:font typeface="Calibri" panose="020F0502020204030204" pitchFamily="34" charset="0"/>
      <p:regular r:id="rId23"/>
      <p:bold r:id="rId24"/>
      <p:italic r:id="rId25"/>
      <p:boldItalic r:id="rId26"/>
    </p:embeddedFont>
    <p:embeddedFont>
      <p:font typeface="Clear Sans Light" panose="020B0303030202020304" pitchFamily="34" charset="0"/>
      <p:regular r:id="rId27"/>
    </p:embeddedFont>
    <p:embeddedFont>
      <p:font typeface="Sassoon Infant Rg" panose="02000503030000020003" pitchFamily="50" charset="0"/>
      <p:regular r:id="rId28"/>
      <p:bold r:id="rId29"/>
    </p:embeddedFont>
    <p:embeddedFont>
      <p:font typeface="Clear Sans" panose="020B0503030202020304" pitchFamily="34" charset="0"/>
      <p:regular r:id="rId30"/>
      <p:bold r:id="rId31"/>
      <p:italic r:id="rId32"/>
      <p:boldItalic r:id="rId3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EB2E5"/>
    <a:srgbClr val="91C8E5"/>
    <a:srgbClr val="00A7E7"/>
    <a:srgbClr val="639FCE"/>
    <a:srgbClr val="AFDFF9"/>
    <a:srgbClr val="87BD31"/>
    <a:srgbClr val="4D533B"/>
    <a:srgbClr val="4095A3"/>
    <a:srgbClr val="B2D30B"/>
    <a:srgbClr val="65BA5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showGuides="1">
      <p:cViewPr>
        <p:scale>
          <a:sx n="100" d="100"/>
          <a:sy n="100" d="100"/>
        </p:scale>
        <p:origin x="1356" y="372"/>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font" Target="fonts/font10.fntdata"/><Relationship Id="rId39" Type="http://schemas.openxmlformats.org/officeDocument/2006/relationships/customXml" Target="../customXml/item1.xml"/><Relationship Id="rId21" Type="http://schemas.openxmlformats.org/officeDocument/2006/relationships/font" Target="fonts/font5.fntdata"/><Relationship Id="rId34"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29" Type="http://schemas.openxmlformats.org/officeDocument/2006/relationships/font" Target="fonts/font13.fntdata"/><Relationship Id="rId41" Type="http://schemas.openxmlformats.org/officeDocument/2006/relationships/customXml" Target="../customXml/item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32" Type="http://schemas.openxmlformats.org/officeDocument/2006/relationships/font" Target="fonts/font16.fntdata"/><Relationship Id="rId37" Type="http://schemas.openxmlformats.org/officeDocument/2006/relationships/tableStyles" Target="tableStyles.xml"/><Relationship Id="rId40" Type="http://schemas.openxmlformats.org/officeDocument/2006/relationships/customXml" Target="../customXml/item2.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font" Target="fonts/font12.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3.fntdata"/><Relationship Id="rId31" Type="http://schemas.openxmlformats.org/officeDocument/2006/relationships/font" Target="fonts/font1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font" Target="fonts/font14.fntdata"/><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font" Target="fonts/font9.fntdata"/><Relationship Id="rId33" Type="http://schemas.openxmlformats.org/officeDocument/2006/relationships/font" Target="fonts/font17.fntdata"/><Relationship Id="rId38"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DC544AD-5AD8-424C-9184-AE7CEE06F1AC}" type="datetimeFigureOut">
              <a:rPr lang="en-GB" smtClean="0"/>
              <a:t>11/02/2019</a:t>
            </a:fld>
            <a:endParaRPr lang="en-GB"/>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7F5D35D-E792-41E1-B498-39BBA43D4011}" type="slidenum">
              <a:rPr lang="en-GB" smtClean="0"/>
              <a:t>‹#›</a:t>
            </a:fld>
            <a:endParaRPr lang="en-GB"/>
          </a:p>
        </p:txBody>
      </p:sp>
    </p:spTree>
    <p:extLst>
      <p:ext uri="{BB962C8B-B14F-4D97-AF65-F5344CB8AC3E}">
        <p14:creationId xmlns:p14="http://schemas.microsoft.com/office/powerpoint/2010/main" val="2955697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Blank Slide">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22767" y="6196125"/>
            <a:ext cx="576495" cy="580719"/>
          </a:xfrm>
          <a:prstGeom prst="rect">
            <a:avLst/>
          </a:prstGeom>
        </p:spPr>
      </p:pic>
    </p:spTree>
    <p:extLst>
      <p:ext uri="{BB962C8B-B14F-4D97-AF65-F5344CB8AC3E}">
        <p14:creationId xmlns:p14="http://schemas.microsoft.com/office/powerpoint/2010/main" val="42272838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ims Slide">
    <p:spTree>
      <p:nvGrpSpPr>
        <p:cNvPr id="1" name=""/>
        <p:cNvGrpSpPr/>
        <p:nvPr/>
      </p:nvGrpSpPr>
      <p:grpSpPr>
        <a:xfrm>
          <a:off x="0" y="0"/>
          <a:ext cx="0" cy="0"/>
          <a:chOff x="0" y="0"/>
          <a:chExt cx="0" cy="0"/>
        </a:xfrm>
      </p:grpSpPr>
      <p:sp>
        <p:nvSpPr>
          <p:cNvPr id="2" name="Rounded Rectangle 1"/>
          <p:cNvSpPr/>
          <p:nvPr userDrawn="1"/>
        </p:nvSpPr>
        <p:spPr bwMode="auto">
          <a:xfrm>
            <a:off x="479425" y="728663"/>
            <a:ext cx="8196263" cy="1787525"/>
          </a:xfrm>
          <a:prstGeom prst="roundRect">
            <a:avLst>
              <a:gd name="adj" fmla="val 0"/>
            </a:avLst>
          </a:prstGeom>
          <a:solidFill>
            <a:srgbClr val="FFF9E7">
              <a:alpha val="95000"/>
            </a:srgbClr>
          </a:solidFill>
          <a:ln w="2540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GB" sz="1350" dirty="0">
                <a:solidFill>
                  <a:prstClr val="white"/>
                </a:solidFill>
                <a:latin typeface="Twinkl Light" pitchFamily="2" charset="0"/>
              </a:rPr>
              <a:t> </a:t>
            </a:r>
          </a:p>
        </p:txBody>
      </p:sp>
      <p:sp>
        <p:nvSpPr>
          <p:cNvPr id="3" name="Rounded Rectangle 2"/>
          <p:cNvSpPr/>
          <p:nvPr userDrawn="1"/>
        </p:nvSpPr>
        <p:spPr bwMode="auto">
          <a:xfrm>
            <a:off x="479425" y="2806700"/>
            <a:ext cx="8196263" cy="3324225"/>
          </a:xfrm>
          <a:prstGeom prst="roundRect">
            <a:avLst>
              <a:gd name="adj" fmla="val 0"/>
            </a:avLst>
          </a:prstGeom>
          <a:solidFill>
            <a:srgbClr val="FFF9E7">
              <a:alpha val="95000"/>
            </a:srgbClr>
          </a:solidFill>
          <a:ln w="2540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GB" sz="1350" dirty="0">
                <a:solidFill>
                  <a:prstClr val="white"/>
                </a:solidFill>
                <a:latin typeface="Twinkl Light" pitchFamily="2" charset="0"/>
              </a:rPr>
              <a:t> </a:t>
            </a:r>
          </a:p>
        </p:txBody>
      </p:sp>
    </p:spTree>
    <p:extLst>
      <p:ext uri="{BB962C8B-B14F-4D97-AF65-F5344CB8AC3E}">
        <p14:creationId xmlns:p14="http://schemas.microsoft.com/office/powerpoint/2010/main" val="2773195673"/>
      </p:ext>
    </p:extLst>
  </p:cSld>
  <p:clrMapOvr>
    <a:masterClrMapping/>
  </p:clrMapOvr>
  <p:extLst mod="1">
    <p:ext uri="{DCECCB84-F9BA-43D5-87BE-67443E8EF086}">
      <p15:sldGuideLst xmlns:p15="http://schemas.microsoft.com/office/powerpoint/2012/main">
        <p15:guide id="1" orient="horz" pos="2160">
          <p15:clr>
            <a:srgbClr val="FBAE40"/>
          </p15:clr>
        </p15:guide>
        <p15:guide id="2" pos="288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s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6448031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Rounded Rectangle 3"/>
          <p:cNvSpPr/>
          <p:nvPr userDrawn="1"/>
        </p:nvSpPr>
        <p:spPr bwMode="auto">
          <a:xfrm>
            <a:off x="468313" y="457200"/>
            <a:ext cx="8207375" cy="5940425"/>
          </a:xfrm>
          <a:prstGeom prst="roundRect">
            <a:avLst>
              <a:gd name="adj" fmla="val 0"/>
            </a:avLst>
          </a:prstGeom>
          <a:solidFill>
            <a:schemeClr val="bg1">
              <a:alpha val="90000"/>
            </a:schemeClr>
          </a:solidFill>
          <a:ln w="2540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GB" sz="1350" dirty="0">
                <a:solidFill>
                  <a:prstClr val="white"/>
                </a:solidFill>
                <a:latin typeface="Twinkl Light" pitchFamily="2" charset="0"/>
              </a:rPr>
              <a:t> </a:t>
            </a:r>
          </a:p>
        </p:txBody>
      </p:sp>
    </p:spTree>
    <p:extLst>
      <p:ext uri="{BB962C8B-B14F-4D97-AF65-F5344CB8AC3E}">
        <p14:creationId xmlns:p14="http://schemas.microsoft.com/office/powerpoint/2010/main" val="651520660"/>
      </p:ext>
    </p:extLst>
  </p:cSld>
  <p:clrMapOvr>
    <a:masterClrMapping/>
  </p:clrMapOvr>
  <p:extLst mod="1">
    <p:ext uri="{DCECCB84-F9BA-43D5-87BE-67443E8EF086}">
      <p15:sldGuideLst xmlns:p15="http://schemas.microsoft.com/office/powerpoint/2012/main">
        <p15:guide id="1" pos="295" userDrawn="1">
          <p15:clr>
            <a:srgbClr val="A4A3A4"/>
          </p15:clr>
        </p15:guide>
        <p15:guide id="2" pos="431" userDrawn="1">
          <p15:clr>
            <a:srgbClr val="A4A3A4"/>
          </p15:clr>
        </p15:guide>
        <p15:guide id="3" pos="5465" userDrawn="1">
          <p15:clr>
            <a:srgbClr val="A4A3A4"/>
          </p15:clr>
        </p15:guide>
        <p15:guide id="4" pos="5329" userDrawn="1">
          <p15:clr>
            <a:srgbClr val="A4A3A4"/>
          </p15:clr>
        </p15:guide>
        <p15:guide id="6" orient="horz" pos="414" userDrawn="1">
          <p15:clr>
            <a:srgbClr val="A4A3A4"/>
          </p15:clr>
        </p15:guide>
        <p15:guide id="7" orient="horz" pos="3906" userDrawn="1">
          <p15:clr>
            <a:srgbClr val="A4A3A4"/>
          </p15:clr>
        </p15:guide>
        <p15:guide id="8" orient="horz" pos="4042" userDrawn="1">
          <p15:clr>
            <a:srgbClr val="A4A3A4"/>
          </p15:clr>
        </p15:guide>
        <p15:guide id="9" pos="5397" userDrawn="1">
          <p15:clr>
            <a:srgbClr val="A4A3A4"/>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End Slide">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22767" y="6196125"/>
            <a:ext cx="576495" cy="580719"/>
          </a:xfrm>
          <a:prstGeom prst="rect">
            <a:avLst/>
          </a:prstGeom>
        </p:spPr>
      </p:pic>
    </p:spTree>
    <p:extLst>
      <p:ext uri="{BB962C8B-B14F-4D97-AF65-F5344CB8AC3E}">
        <p14:creationId xmlns:p14="http://schemas.microsoft.com/office/powerpoint/2010/main" val="186435431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7">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78268141"/>
      </p:ext>
    </p:extLst>
  </p:cSld>
  <p:clrMap bg1="lt1" tx1="dk1" bg2="lt2" tx2="dk2" accent1="accent1" accent2="accent2" accent3="accent3" accent4="accent4" accent5="accent5" accent6="accent6" hlink="hlink" folHlink="folHlink"/>
  <p:sldLayoutIdLst>
    <p:sldLayoutId id="2147483674" r:id="rId1"/>
    <p:sldLayoutId id="2147483673" r:id="rId2"/>
    <p:sldLayoutId id="2147483675" r:id="rId3"/>
    <p:sldLayoutId id="2147483677" r:id="rId4"/>
    <p:sldLayoutId id="2147483676" r:id="rId5"/>
  </p:sldLayoutIdLst>
  <p:txStyles>
    <p:titleStyle>
      <a:lvl1pPr algn="l" rtl="0" eaLnBrk="1" fontAlgn="base" hangingPunct="1">
        <a:lnSpc>
          <a:spcPct val="90000"/>
        </a:lnSpc>
        <a:spcBef>
          <a:spcPct val="0"/>
        </a:spcBef>
        <a:spcAft>
          <a:spcPct val="0"/>
        </a:spcAft>
        <a:defRPr sz="4000" b="1" kern="1200">
          <a:solidFill>
            <a:srgbClr val="6F8183"/>
          </a:solidFill>
          <a:latin typeface="+mj-lt"/>
          <a:ea typeface="+mj-ea"/>
          <a:cs typeface="+mj-cs"/>
        </a:defRPr>
      </a:lvl1pPr>
      <a:lvl2pPr algn="l" rtl="0" eaLnBrk="1" fontAlgn="base" hangingPunct="1">
        <a:lnSpc>
          <a:spcPct val="90000"/>
        </a:lnSpc>
        <a:spcBef>
          <a:spcPct val="0"/>
        </a:spcBef>
        <a:spcAft>
          <a:spcPct val="0"/>
        </a:spcAft>
        <a:defRPr sz="4000" b="1">
          <a:solidFill>
            <a:srgbClr val="6F8183"/>
          </a:solidFill>
          <a:latin typeface="Clear Sans" panose="020B0503030202020304" pitchFamily="34" charset="0"/>
        </a:defRPr>
      </a:lvl2pPr>
      <a:lvl3pPr algn="l" rtl="0" eaLnBrk="1" fontAlgn="base" hangingPunct="1">
        <a:lnSpc>
          <a:spcPct val="90000"/>
        </a:lnSpc>
        <a:spcBef>
          <a:spcPct val="0"/>
        </a:spcBef>
        <a:spcAft>
          <a:spcPct val="0"/>
        </a:spcAft>
        <a:defRPr sz="4000" b="1">
          <a:solidFill>
            <a:srgbClr val="6F8183"/>
          </a:solidFill>
          <a:latin typeface="Clear Sans" panose="020B0503030202020304" pitchFamily="34" charset="0"/>
        </a:defRPr>
      </a:lvl3pPr>
      <a:lvl4pPr algn="l" rtl="0" eaLnBrk="1" fontAlgn="base" hangingPunct="1">
        <a:lnSpc>
          <a:spcPct val="90000"/>
        </a:lnSpc>
        <a:spcBef>
          <a:spcPct val="0"/>
        </a:spcBef>
        <a:spcAft>
          <a:spcPct val="0"/>
        </a:spcAft>
        <a:defRPr sz="4000" b="1">
          <a:solidFill>
            <a:srgbClr val="6F8183"/>
          </a:solidFill>
          <a:latin typeface="Clear Sans" panose="020B0503030202020304" pitchFamily="34" charset="0"/>
        </a:defRPr>
      </a:lvl4pPr>
      <a:lvl5pPr algn="l" rtl="0" eaLnBrk="1" fontAlgn="base" hangingPunct="1">
        <a:lnSpc>
          <a:spcPct val="90000"/>
        </a:lnSpc>
        <a:spcBef>
          <a:spcPct val="0"/>
        </a:spcBef>
        <a:spcAft>
          <a:spcPct val="0"/>
        </a:spcAft>
        <a:defRPr sz="4000" b="1">
          <a:solidFill>
            <a:srgbClr val="6F8183"/>
          </a:solidFill>
          <a:latin typeface="Clear Sans" panose="020B0503030202020304" pitchFamily="34" charset="0"/>
        </a:defRPr>
      </a:lvl5pPr>
      <a:lvl6pPr marL="457200" algn="l" rtl="0" eaLnBrk="1" fontAlgn="base" hangingPunct="1">
        <a:lnSpc>
          <a:spcPct val="90000"/>
        </a:lnSpc>
        <a:spcBef>
          <a:spcPct val="0"/>
        </a:spcBef>
        <a:spcAft>
          <a:spcPct val="0"/>
        </a:spcAft>
        <a:defRPr sz="4000" b="1">
          <a:solidFill>
            <a:srgbClr val="6F8183"/>
          </a:solidFill>
          <a:latin typeface="Clear Sans" panose="020B0503030202020304" pitchFamily="34" charset="0"/>
        </a:defRPr>
      </a:lvl6pPr>
      <a:lvl7pPr marL="914400" algn="l" rtl="0" eaLnBrk="1" fontAlgn="base" hangingPunct="1">
        <a:lnSpc>
          <a:spcPct val="90000"/>
        </a:lnSpc>
        <a:spcBef>
          <a:spcPct val="0"/>
        </a:spcBef>
        <a:spcAft>
          <a:spcPct val="0"/>
        </a:spcAft>
        <a:defRPr sz="4000" b="1">
          <a:solidFill>
            <a:srgbClr val="6F8183"/>
          </a:solidFill>
          <a:latin typeface="Clear Sans" panose="020B0503030202020304" pitchFamily="34" charset="0"/>
        </a:defRPr>
      </a:lvl7pPr>
      <a:lvl8pPr marL="1371600" algn="l" rtl="0" eaLnBrk="1" fontAlgn="base" hangingPunct="1">
        <a:lnSpc>
          <a:spcPct val="90000"/>
        </a:lnSpc>
        <a:spcBef>
          <a:spcPct val="0"/>
        </a:spcBef>
        <a:spcAft>
          <a:spcPct val="0"/>
        </a:spcAft>
        <a:defRPr sz="4000" b="1">
          <a:solidFill>
            <a:srgbClr val="6F8183"/>
          </a:solidFill>
          <a:latin typeface="Clear Sans" panose="020B0503030202020304" pitchFamily="34" charset="0"/>
        </a:defRPr>
      </a:lvl8pPr>
      <a:lvl9pPr marL="1828800" algn="l" rtl="0" eaLnBrk="1" fontAlgn="base" hangingPunct="1">
        <a:lnSpc>
          <a:spcPct val="90000"/>
        </a:lnSpc>
        <a:spcBef>
          <a:spcPct val="0"/>
        </a:spcBef>
        <a:spcAft>
          <a:spcPct val="0"/>
        </a:spcAft>
        <a:defRPr sz="4000" b="1">
          <a:solidFill>
            <a:srgbClr val="6F8183"/>
          </a:solidFill>
          <a:latin typeface="Clear Sans" panose="020B0503030202020304" pitchFamily="34" charset="0"/>
        </a:defRPr>
      </a:lvl9pPr>
    </p:titleStyle>
    <p:bodyStyle>
      <a:lvl1pPr marL="228600" indent="-228600" algn="l" rtl="0" eaLnBrk="1" fontAlgn="base" hangingPunct="1">
        <a:lnSpc>
          <a:spcPct val="90000"/>
        </a:lnSpc>
        <a:spcBef>
          <a:spcPts val="1000"/>
        </a:spcBef>
        <a:spcAft>
          <a:spcPct val="0"/>
        </a:spcAft>
        <a:buFont typeface="Arial" panose="020B0604020202020204" pitchFamily="34" charset="0"/>
        <a:buChar char="•"/>
        <a:defRPr kern="1200">
          <a:solidFill>
            <a:srgbClr val="1C1C1C"/>
          </a:solidFill>
          <a:latin typeface="Sassoon Infant Rg" panose="02000503030000020003" pitchFamily="50" charset="0"/>
          <a:ea typeface="Sassoon Infant Rg" panose="02000503030000020003" pitchFamily="50" charset="0"/>
          <a:cs typeface="Sassoon Infant Rg" panose="02000503030000020003" pitchFamily="50" charset="0"/>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1600" kern="1200">
          <a:solidFill>
            <a:srgbClr val="1C1C1C"/>
          </a:solidFill>
          <a:latin typeface="Sassoon Infant Rg" panose="02000503030000020003" pitchFamily="50" charset="0"/>
          <a:ea typeface="Sassoon Infant Rg" panose="02000503030000020003" pitchFamily="50" charset="0"/>
          <a:cs typeface="Sassoon Infant Rg" panose="02000503030000020003" pitchFamily="50" charset="0"/>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1400" kern="1200">
          <a:solidFill>
            <a:srgbClr val="1C1C1C"/>
          </a:solidFill>
          <a:latin typeface="Sassoon Infant Rg" panose="02000503030000020003" pitchFamily="50" charset="0"/>
          <a:ea typeface="Sassoon Infant Rg" panose="02000503030000020003" pitchFamily="50" charset="0"/>
          <a:cs typeface="Sassoon Infant Rg" panose="02000503030000020003" pitchFamily="50" charset="0"/>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sz="1400" kern="1200">
          <a:solidFill>
            <a:srgbClr val="1C1C1C"/>
          </a:solidFill>
          <a:latin typeface="Sassoon Infant Rg" panose="02000503030000020003" pitchFamily="50" charset="0"/>
          <a:ea typeface="Sassoon Infant Rg" panose="02000503030000020003" pitchFamily="50" charset="0"/>
          <a:cs typeface="Sassoon Infant Rg" panose="02000503030000020003" pitchFamily="50" charset="0"/>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sz="1400" kern="1200">
          <a:solidFill>
            <a:srgbClr val="1C1C1C"/>
          </a:solidFill>
          <a:latin typeface="Sassoon Infant Rg" panose="02000503030000020003" pitchFamily="50" charset="0"/>
          <a:ea typeface="Sassoon Infant Rg" panose="02000503030000020003" pitchFamily="50" charset="0"/>
          <a:cs typeface="Sassoon Infant Rg" panose="02000503030000020003" pitchFamily="50"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2880" userDrawn="1">
          <p15:clr>
            <a:srgbClr val="A4A3A4"/>
          </p15:clr>
        </p15:guide>
        <p15:guide id="2" orient="horz" pos="2160" userDrawn="1">
          <p15:clr>
            <a:srgbClr val="A4A3A4"/>
          </p15:clr>
        </p15:guide>
        <p15:guide id="3" orient="horz" pos="278" userDrawn="1">
          <p15:clr>
            <a:srgbClr val="A4A3A4"/>
          </p15:clr>
        </p15:guide>
        <p15:guide id="4" orient="horz" pos="414" userDrawn="1">
          <p15:clr>
            <a:srgbClr val="A4A3A4"/>
          </p15:clr>
        </p15:guide>
        <p15:guide id="5" orient="horz" pos="4042" userDrawn="1">
          <p15:clr>
            <a:srgbClr val="A4A3A4"/>
          </p15:clr>
        </p15:guide>
        <p15:guide id="6" orient="horz" pos="3906" userDrawn="1">
          <p15:clr>
            <a:srgbClr val="A4A3A4"/>
          </p15:clr>
        </p15:guide>
        <p15:guide id="7" pos="295" userDrawn="1">
          <p15:clr>
            <a:srgbClr val="A4A3A4"/>
          </p15:clr>
        </p15:guide>
        <p15:guide id="8" pos="431" userDrawn="1">
          <p15:clr>
            <a:srgbClr val="A4A3A4"/>
          </p15:clr>
        </p15:guide>
        <p15:guide id="9" pos="5465" userDrawn="1">
          <p15:clr>
            <a:srgbClr val="A4A3A4"/>
          </p15:clr>
        </p15:guide>
        <p15:guide id="10" pos="5329" userDrawn="1">
          <p15:clr>
            <a:srgbClr val="A4A3A4"/>
          </p15:clr>
        </p15:guide>
        <p15:guide id="11" pos="5397" userDrawn="1">
          <p15:clr>
            <a:srgbClr val="A4A3A4"/>
          </p15:clr>
        </p15:guide>
        <p15:guide id="12" orient="horz" pos="346" userDrawn="1">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73075" y="690664"/>
            <a:ext cx="8196263" cy="1815999"/>
          </a:xfrm>
          <a:prstGeom prst="rect">
            <a:avLst/>
          </a:prstGeom>
          <a:solidFill>
            <a:srgbClr val="4EB2E5">
              <a:alpha val="90000"/>
            </a:srgb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solidFill>
                <a:prstClr val="white"/>
              </a:solidFill>
              <a:latin typeface="Twinkl Light" pitchFamily="2" charset="0"/>
            </a:endParaRPr>
          </a:p>
        </p:txBody>
      </p:sp>
      <p:sp>
        <p:nvSpPr>
          <p:cNvPr id="8195" name="Title 7"/>
          <p:cNvSpPr>
            <a:spLocks/>
          </p:cNvSpPr>
          <p:nvPr/>
        </p:nvSpPr>
        <p:spPr bwMode="auto">
          <a:xfrm>
            <a:off x="698432" y="796975"/>
            <a:ext cx="7761356" cy="1603375"/>
          </a:xfrm>
          <a:prstGeom prst="roundRect">
            <a:avLst>
              <a:gd name="adj" fmla="val 0"/>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solidFill>
                  <a:srgbClr val="000000"/>
                </a:solidFill>
                <a:round/>
                <a:headEnd/>
                <a:tailEnd/>
              </a14:hiddenLine>
            </a:ext>
          </a:extLst>
        </p:spPr>
        <p:txBody>
          <a:bodyPr lIns="0" tIns="0" rIns="0" bIns="0" anchor="ctr"/>
          <a:lstStyle>
            <a:lvl1pPr>
              <a:defRPr>
                <a:solidFill>
                  <a:schemeClr val="tx1"/>
                </a:solidFill>
                <a:latin typeface="Clear Sans Light" panose="020B0303030202020304" pitchFamily="34" charset="0"/>
                <a:cs typeface="Arial" panose="020B0604020202020204" pitchFamily="34" charset="0"/>
              </a:defRPr>
            </a:lvl1pPr>
            <a:lvl2pPr marL="742950" indent="-285750">
              <a:defRPr>
                <a:solidFill>
                  <a:schemeClr val="tx1"/>
                </a:solidFill>
                <a:latin typeface="Clear Sans Light" panose="020B0303030202020304" pitchFamily="34" charset="0"/>
                <a:cs typeface="Arial" panose="020B0604020202020204" pitchFamily="34" charset="0"/>
              </a:defRPr>
            </a:lvl2pPr>
            <a:lvl3pPr marL="1143000" indent="-228600">
              <a:defRPr>
                <a:solidFill>
                  <a:schemeClr val="tx1"/>
                </a:solidFill>
                <a:latin typeface="Clear Sans Light" panose="020B0303030202020304" pitchFamily="34" charset="0"/>
                <a:cs typeface="Arial" panose="020B0604020202020204" pitchFamily="34" charset="0"/>
              </a:defRPr>
            </a:lvl3pPr>
            <a:lvl4pPr marL="1600200" indent="-228600">
              <a:defRPr>
                <a:solidFill>
                  <a:schemeClr val="tx1"/>
                </a:solidFill>
                <a:latin typeface="Clear Sans Light" panose="020B0303030202020304" pitchFamily="34" charset="0"/>
                <a:cs typeface="Arial" panose="020B0604020202020204" pitchFamily="34" charset="0"/>
              </a:defRPr>
            </a:lvl4pPr>
            <a:lvl5pPr marL="2057400" indent="-228600">
              <a:defRPr>
                <a:solidFill>
                  <a:schemeClr val="tx1"/>
                </a:solidFill>
                <a:latin typeface="Clear Sans Light" panose="020B03030302020203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lear Sans Light" panose="020B03030302020203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lear Sans Light" panose="020B03030302020203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lear Sans Light" panose="020B03030302020203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lear Sans Light" panose="020B0303030202020304" pitchFamily="34" charset="0"/>
                <a:cs typeface="Arial" panose="020B0604020202020204" pitchFamily="34" charset="0"/>
              </a:defRPr>
            </a:lvl9pPr>
          </a:lstStyle>
          <a:p>
            <a:pPr fontAlgn="base">
              <a:spcBef>
                <a:spcPct val="0"/>
              </a:spcBef>
              <a:spcAft>
                <a:spcPct val="0"/>
              </a:spcAft>
            </a:pPr>
            <a:r>
              <a:rPr lang="en-GB" altLang="en-US" sz="4400" dirty="0">
                <a:solidFill>
                  <a:prstClr val="white"/>
                </a:solidFill>
                <a:latin typeface="Twinkl Light" pitchFamily="2" charset="0"/>
                <a:cs typeface="Clear Sans Light" panose="020B0303030202020304" pitchFamily="34" charset="0"/>
              </a:rPr>
              <a:t>Working Scientifically Lesson 1:</a:t>
            </a:r>
          </a:p>
          <a:p>
            <a:pPr fontAlgn="base">
              <a:spcBef>
                <a:spcPct val="0"/>
              </a:spcBef>
              <a:spcAft>
                <a:spcPct val="0"/>
              </a:spcAft>
            </a:pPr>
            <a:r>
              <a:rPr lang="en-GB" altLang="en-US" sz="4400" dirty="0">
                <a:solidFill>
                  <a:prstClr val="white"/>
                </a:solidFill>
                <a:latin typeface="Twinkl SemiBold" pitchFamily="2" charset="0"/>
                <a:cs typeface="Clear Sans Light" panose="020B0303030202020304" pitchFamily="34" charset="0"/>
              </a:rPr>
              <a:t>Presenting Data in Tables</a:t>
            </a:r>
          </a:p>
        </p:txBody>
      </p:sp>
    </p:spTree>
    <p:extLst>
      <p:ext uri="{BB962C8B-B14F-4D97-AF65-F5344CB8AC3E}">
        <p14:creationId xmlns:p14="http://schemas.microsoft.com/office/powerpoint/2010/main" val="36110694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84213" y="544248"/>
            <a:ext cx="7775575" cy="772107"/>
          </a:xfrm>
          <a:prstGeom prst="rect">
            <a:avLst/>
          </a:prstGeom>
        </p:spPr>
        <p:txBody>
          <a:bodyPr wrap="square" lIns="0" tIns="108000" rIns="0" bIns="108000">
            <a:spAutoFit/>
          </a:bodyPr>
          <a:lstStyle/>
          <a:p>
            <a:pPr algn="ctr">
              <a:spcBef>
                <a:spcPct val="0"/>
              </a:spcBef>
              <a:defRPr/>
            </a:pPr>
            <a:r>
              <a:rPr lang="en-GB" sz="3600" dirty="0">
                <a:solidFill>
                  <a:srgbClr val="4EB2E5"/>
                </a:solidFill>
                <a:latin typeface="Twinkl SemiBold"/>
                <a:cs typeface="Clear Sans Light" panose="020B0303030202020304" pitchFamily="34" charset="0"/>
              </a:rPr>
              <a:t>Extension</a:t>
            </a:r>
            <a:endParaRPr lang="en-GB" sz="3600" dirty="0">
              <a:solidFill>
                <a:srgbClr val="4EB2E5"/>
              </a:solidFill>
              <a:latin typeface="Twinkl SemiBold"/>
              <a:cs typeface="Clear Sans Light" panose="020B0303030202020304" pitchFamily="34" charset="0"/>
            </a:endParaRPr>
          </a:p>
        </p:txBody>
      </p:sp>
      <p:pic>
        <p:nvPicPr>
          <p:cNvPr id="3" name="Picture 2">
            <a:extLst>
              <a:ext uri="{FF2B5EF4-FFF2-40B4-BE49-F238E27FC236}">
                <a16:creationId xmlns:a16="http://schemas.microsoft.com/office/drawing/2014/main" xmlns="" id="{E97981C8-35D6-4535-BAF7-2A7ED11276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43752" y="562354"/>
            <a:ext cx="723986" cy="720000"/>
          </a:xfrm>
          <a:prstGeom prst="rect">
            <a:avLst/>
          </a:prstGeom>
        </p:spPr>
      </p:pic>
      <p:sp>
        <p:nvSpPr>
          <p:cNvPr id="6" name="Rectangle 5"/>
          <p:cNvSpPr/>
          <p:nvPr/>
        </p:nvSpPr>
        <p:spPr>
          <a:xfrm>
            <a:off x="684212" y="1316355"/>
            <a:ext cx="7775575" cy="492443"/>
          </a:xfrm>
          <a:prstGeom prst="rect">
            <a:avLst/>
          </a:prstGeom>
        </p:spPr>
        <p:txBody>
          <a:bodyPr wrap="square" lIns="0" tIns="0" rIns="0" bIns="0">
            <a:spAutoFit/>
          </a:bodyPr>
          <a:lstStyle/>
          <a:p>
            <a:pPr algn="ctr"/>
            <a:r>
              <a:rPr lang="en-GB" sz="1600" dirty="0"/>
              <a:t>You could draw a frequency graph of your results. </a:t>
            </a:r>
          </a:p>
          <a:p>
            <a:pPr algn="ctr"/>
            <a:r>
              <a:rPr lang="en-GB" sz="1600" dirty="0"/>
              <a:t>What is the shape like?</a:t>
            </a:r>
          </a:p>
        </p:txBody>
      </p:sp>
      <p:sp>
        <p:nvSpPr>
          <p:cNvPr id="7" name="Rectangle 6"/>
          <p:cNvSpPr/>
          <p:nvPr/>
        </p:nvSpPr>
        <p:spPr>
          <a:xfrm>
            <a:off x="682096" y="4889289"/>
            <a:ext cx="7775575" cy="246221"/>
          </a:xfrm>
          <a:prstGeom prst="rect">
            <a:avLst/>
          </a:prstGeom>
        </p:spPr>
        <p:txBody>
          <a:bodyPr wrap="square" lIns="0" tIns="0" rIns="0" bIns="0">
            <a:spAutoFit/>
          </a:bodyPr>
          <a:lstStyle/>
          <a:p>
            <a:pPr algn="ctr"/>
            <a:r>
              <a:rPr lang="en-GB" sz="1600" dirty="0"/>
              <a:t>Why is it shaped like this?</a:t>
            </a:r>
          </a:p>
        </p:txBody>
      </p:sp>
      <p:grpSp>
        <p:nvGrpSpPr>
          <p:cNvPr id="8" name="Group 7"/>
          <p:cNvGrpSpPr/>
          <p:nvPr/>
        </p:nvGrpSpPr>
        <p:grpSpPr>
          <a:xfrm>
            <a:off x="1134533" y="5288600"/>
            <a:ext cx="6866467" cy="790468"/>
            <a:chOff x="-1797843" y="2091266"/>
            <a:chExt cx="6866467" cy="790468"/>
          </a:xfrm>
        </p:grpSpPr>
        <p:sp>
          <p:nvSpPr>
            <p:cNvPr id="9" name="Rectangle 8"/>
            <p:cNvSpPr/>
            <p:nvPr/>
          </p:nvSpPr>
          <p:spPr>
            <a:xfrm>
              <a:off x="-1797843" y="2091266"/>
              <a:ext cx="6866467" cy="790468"/>
            </a:xfrm>
            <a:prstGeom prst="rect">
              <a:avLst/>
            </a:prstGeom>
            <a:noFill/>
            <a:ln>
              <a:solidFill>
                <a:srgbClr val="91C8E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p:cNvSpPr txBox="1"/>
            <p:nvPr/>
          </p:nvSpPr>
          <p:spPr>
            <a:xfrm>
              <a:off x="-1797842" y="2152135"/>
              <a:ext cx="6866466" cy="646331"/>
            </a:xfrm>
            <a:prstGeom prst="rect">
              <a:avLst/>
            </a:prstGeom>
            <a:noFill/>
          </p:spPr>
          <p:txBody>
            <a:bodyPr wrap="square" rtlCol="0">
              <a:spAutoFit/>
            </a:bodyPr>
            <a:lstStyle/>
            <a:p>
              <a:pPr algn="ctr"/>
              <a:r>
                <a:rPr lang="en-GB" dirty="0"/>
                <a:t>The graph shows the normal distribution of heights within a population. The average height having the highest frequency.</a:t>
              </a:r>
            </a:p>
          </p:txBody>
        </p:sp>
      </p:grpSp>
      <p:cxnSp>
        <p:nvCxnSpPr>
          <p:cNvPr id="18" name="Straight Connector 17"/>
          <p:cNvCxnSpPr/>
          <p:nvPr/>
        </p:nvCxnSpPr>
        <p:spPr>
          <a:xfrm>
            <a:off x="1729624" y="4538132"/>
            <a:ext cx="6461876"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V="1">
            <a:off x="1729624" y="2353733"/>
            <a:ext cx="0" cy="2184399"/>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2" name="Group 41"/>
          <p:cNvGrpSpPr/>
          <p:nvPr/>
        </p:nvGrpSpPr>
        <p:grpSpPr>
          <a:xfrm>
            <a:off x="1767724" y="2390892"/>
            <a:ext cx="6316132" cy="2124426"/>
            <a:chOff x="1828801" y="2233614"/>
            <a:chExt cx="6316132" cy="2124426"/>
          </a:xfrm>
        </p:grpSpPr>
        <p:sp>
          <p:nvSpPr>
            <p:cNvPr id="23" name="Rectangle 22"/>
            <p:cNvSpPr/>
            <p:nvPr/>
          </p:nvSpPr>
          <p:spPr>
            <a:xfrm>
              <a:off x="1828801" y="4290306"/>
              <a:ext cx="287866" cy="67733"/>
            </a:xfrm>
            <a:prstGeom prst="rect">
              <a:avLst/>
            </a:prstGeom>
            <a:solidFill>
              <a:srgbClr val="4EB2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Rectangle 23"/>
            <p:cNvSpPr/>
            <p:nvPr/>
          </p:nvSpPr>
          <p:spPr>
            <a:xfrm>
              <a:off x="2163560" y="4186976"/>
              <a:ext cx="287866" cy="171063"/>
            </a:xfrm>
            <a:prstGeom prst="rect">
              <a:avLst/>
            </a:prstGeom>
            <a:solidFill>
              <a:srgbClr val="4EB2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Rectangle 24"/>
            <p:cNvSpPr/>
            <p:nvPr/>
          </p:nvSpPr>
          <p:spPr>
            <a:xfrm>
              <a:off x="2498319" y="4123268"/>
              <a:ext cx="287866" cy="234772"/>
            </a:xfrm>
            <a:prstGeom prst="rect">
              <a:avLst/>
            </a:prstGeom>
            <a:solidFill>
              <a:srgbClr val="4EB2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ectangle 25"/>
            <p:cNvSpPr/>
            <p:nvPr/>
          </p:nvSpPr>
          <p:spPr>
            <a:xfrm>
              <a:off x="2833078" y="3933825"/>
              <a:ext cx="287866" cy="424215"/>
            </a:xfrm>
            <a:prstGeom prst="rect">
              <a:avLst/>
            </a:prstGeom>
            <a:solidFill>
              <a:srgbClr val="4EB2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Rectangle 26"/>
            <p:cNvSpPr/>
            <p:nvPr/>
          </p:nvSpPr>
          <p:spPr>
            <a:xfrm>
              <a:off x="3167837" y="3759200"/>
              <a:ext cx="287866" cy="598839"/>
            </a:xfrm>
            <a:prstGeom prst="rect">
              <a:avLst/>
            </a:prstGeom>
            <a:solidFill>
              <a:srgbClr val="4EB2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Rectangle 27"/>
            <p:cNvSpPr/>
            <p:nvPr/>
          </p:nvSpPr>
          <p:spPr>
            <a:xfrm>
              <a:off x="3502596" y="3124200"/>
              <a:ext cx="287866" cy="1233839"/>
            </a:xfrm>
            <a:prstGeom prst="rect">
              <a:avLst/>
            </a:prstGeom>
            <a:solidFill>
              <a:srgbClr val="4EB2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Rectangle 28"/>
            <p:cNvSpPr/>
            <p:nvPr/>
          </p:nvSpPr>
          <p:spPr>
            <a:xfrm>
              <a:off x="3837355" y="2476500"/>
              <a:ext cx="287866" cy="1881539"/>
            </a:xfrm>
            <a:prstGeom prst="rect">
              <a:avLst/>
            </a:prstGeom>
            <a:solidFill>
              <a:srgbClr val="4EB2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Rectangle 29"/>
            <p:cNvSpPr/>
            <p:nvPr/>
          </p:nvSpPr>
          <p:spPr>
            <a:xfrm>
              <a:off x="4172114" y="2628900"/>
              <a:ext cx="287866" cy="1729139"/>
            </a:xfrm>
            <a:prstGeom prst="rect">
              <a:avLst/>
            </a:prstGeom>
            <a:solidFill>
              <a:srgbClr val="4EB2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Rectangle 30"/>
            <p:cNvSpPr/>
            <p:nvPr/>
          </p:nvSpPr>
          <p:spPr>
            <a:xfrm>
              <a:off x="4506873" y="2233614"/>
              <a:ext cx="287866" cy="2124426"/>
            </a:xfrm>
            <a:prstGeom prst="rect">
              <a:avLst/>
            </a:prstGeom>
            <a:solidFill>
              <a:srgbClr val="4EB2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Rectangle 31"/>
            <p:cNvSpPr/>
            <p:nvPr/>
          </p:nvSpPr>
          <p:spPr>
            <a:xfrm>
              <a:off x="4841632" y="2628900"/>
              <a:ext cx="287866" cy="1729139"/>
            </a:xfrm>
            <a:prstGeom prst="rect">
              <a:avLst/>
            </a:prstGeom>
            <a:solidFill>
              <a:srgbClr val="4EB2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Rectangle 32"/>
            <p:cNvSpPr/>
            <p:nvPr/>
          </p:nvSpPr>
          <p:spPr>
            <a:xfrm>
              <a:off x="5176391" y="2524126"/>
              <a:ext cx="287866" cy="1833914"/>
            </a:xfrm>
            <a:prstGeom prst="rect">
              <a:avLst/>
            </a:prstGeom>
            <a:solidFill>
              <a:srgbClr val="4EB2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Rectangle 33"/>
            <p:cNvSpPr/>
            <p:nvPr/>
          </p:nvSpPr>
          <p:spPr>
            <a:xfrm>
              <a:off x="5511150" y="2962276"/>
              <a:ext cx="287866" cy="1395764"/>
            </a:xfrm>
            <a:prstGeom prst="rect">
              <a:avLst/>
            </a:prstGeom>
            <a:solidFill>
              <a:srgbClr val="4EB2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Rectangle 34"/>
            <p:cNvSpPr/>
            <p:nvPr/>
          </p:nvSpPr>
          <p:spPr>
            <a:xfrm>
              <a:off x="5845909" y="3028950"/>
              <a:ext cx="287866" cy="1329089"/>
            </a:xfrm>
            <a:prstGeom prst="rect">
              <a:avLst/>
            </a:prstGeom>
            <a:solidFill>
              <a:srgbClr val="4EB2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Rectangle 35"/>
            <p:cNvSpPr/>
            <p:nvPr/>
          </p:nvSpPr>
          <p:spPr>
            <a:xfrm>
              <a:off x="6180668" y="3348038"/>
              <a:ext cx="287866" cy="1010001"/>
            </a:xfrm>
            <a:prstGeom prst="rect">
              <a:avLst/>
            </a:prstGeom>
            <a:solidFill>
              <a:srgbClr val="4EB2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Rectangle 36"/>
            <p:cNvSpPr/>
            <p:nvPr/>
          </p:nvSpPr>
          <p:spPr>
            <a:xfrm>
              <a:off x="6515427" y="3795714"/>
              <a:ext cx="287866" cy="562326"/>
            </a:xfrm>
            <a:prstGeom prst="rect">
              <a:avLst/>
            </a:prstGeom>
            <a:solidFill>
              <a:srgbClr val="4EB2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Rectangle 37"/>
            <p:cNvSpPr/>
            <p:nvPr/>
          </p:nvSpPr>
          <p:spPr>
            <a:xfrm>
              <a:off x="6850186" y="4076700"/>
              <a:ext cx="287866" cy="281339"/>
            </a:xfrm>
            <a:prstGeom prst="rect">
              <a:avLst/>
            </a:prstGeom>
            <a:solidFill>
              <a:srgbClr val="4EB2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Rectangle 38"/>
            <p:cNvSpPr/>
            <p:nvPr/>
          </p:nvSpPr>
          <p:spPr>
            <a:xfrm>
              <a:off x="7184945" y="4186976"/>
              <a:ext cx="287866" cy="171063"/>
            </a:xfrm>
            <a:prstGeom prst="rect">
              <a:avLst/>
            </a:prstGeom>
            <a:solidFill>
              <a:srgbClr val="4EB2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Rectangle 39"/>
            <p:cNvSpPr/>
            <p:nvPr/>
          </p:nvSpPr>
          <p:spPr>
            <a:xfrm>
              <a:off x="7519704" y="4290306"/>
              <a:ext cx="287866" cy="67041"/>
            </a:xfrm>
            <a:prstGeom prst="rect">
              <a:avLst/>
            </a:prstGeom>
            <a:solidFill>
              <a:srgbClr val="4EB2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Rectangle 40"/>
            <p:cNvSpPr/>
            <p:nvPr/>
          </p:nvSpPr>
          <p:spPr>
            <a:xfrm>
              <a:off x="7857067" y="4311628"/>
              <a:ext cx="287866" cy="45719"/>
            </a:xfrm>
            <a:prstGeom prst="rect">
              <a:avLst/>
            </a:prstGeom>
            <a:solidFill>
              <a:srgbClr val="4EB2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44" name="Rectangle 43"/>
          <p:cNvSpPr/>
          <p:nvPr/>
        </p:nvSpPr>
        <p:spPr>
          <a:xfrm>
            <a:off x="1729623" y="4561774"/>
            <a:ext cx="6461877" cy="246221"/>
          </a:xfrm>
          <a:prstGeom prst="rect">
            <a:avLst/>
          </a:prstGeom>
        </p:spPr>
        <p:txBody>
          <a:bodyPr wrap="square" lIns="0" tIns="0" rIns="0" bIns="0">
            <a:spAutoFit/>
          </a:bodyPr>
          <a:lstStyle/>
          <a:p>
            <a:pPr algn="ctr"/>
            <a:r>
              <a:rPr lang="en-GB" sz="1600" dirty="0" smtClean="0">
                <a:latin typeface="+mj-lt"/>
              </a:rPr>
              <a:t>Height</a:t>
            </a:r>
            <a:endParaRPr lang="en-GB" sz="1600" dirty="0">
              <a:latin typeface="+mj-lt"/>
            </a:endParaRPr>
          </a:p>
        </p:txBody>
      </p:sp>
      <p:sp>
        <p:nvSpPr>
          <p:cNvPr id="45" name="Rectangle 44"/>
          <p:cNvSpPr/>
          <p:nvPr/>
        </p:nvSpPr>
        <p:spPr>
          <a:xfrm>
            <a:off x="380590" y="3329994"/>
            <a:ext cx="1512603" cy="246221"/>
          </a:xfrm>
          <a:prstGeom prst="rect">
            <a:avLst/>
          </a:prstGeom>
        </p:spPr>
        <p:txBody>
          <a:bodyPr wrap="square" lIns="0" tIns="0" rIns="0" bIns="0">
            <a:spAutoFit/>
          </a:bodyPr>
          <a:lstStyle/>
          <a:p>
            <a:pPr algn="ctr"/>
            <a:r>
              <a:rPr lang="en-GB" sz="1600" dirty="0" smtClean="0">
                <a:latin typeface="+mj-lt"/>
              </a:rPr>
              <a:t>Frequency</a:t>
            </a:r>
            <a:endParaRPr lang="en-GB" sz="1600" dirty="0">
              <a:latin typeface="+mj-lt"/>
            </a:endParaRPr>
          </a:p>
        </p:txBody>
      </p:sp>
      <p:sp>
        <p:nvSpPr>
          <p:cNvPr id="46" name="Freeform 45"/>
          <p:cNvSpPr/>
          <p:nvPr/>
        </p:nvSpPr>
        <p:spPr>
          <a:xfrm>
            <a:off x="1828800" y="2667343"/>
            <a:ext cx="6248400" cy="1793743"/>
          </a:xfrm>
          <a:custGeom>
            <a:avLst/>
            <a:gdLst>
              <a:gd name="connsiteX0" fmla="*/ 0 w 6248400"/>
              <a:gd name="connsiteY0" fmla="*/ 1748700 h 1797806"/>
              <a:gd name="connsiteX1" fmla="*/ 1424940 w 6248400"/>
              <a:gd name="connsiteY1" fmla="*/ 1520100 h 1797806"/>
              <a:gd name="connsiteX2" fmla="*/ 2316480 w 6248400"/>
              <a:gd name="connsiteY2" fmla="*/ 125640 h 1797806"/>
              <a:gd name="connsiteX3" fmla="*/ 3032760 w 6248400"/>
              <a:gd name="connsiteY3" fmla="*/ 171360 h 1797806"/>
              <a:gd name="connsiteX4" fmla="*/ 3970020 w 6248400"/>
              <a:gd name="connsiteY4" fmla="*/ 1055280 h 1797806"/>
              <a:gd name="connsiteX5" fmla="*/ 4663440 w 6248400"/>
              <a:gd name="connsiteY5" fmla="*/ 1550580 h 1797806"/>
              <a:gd name="connsiteX6" fmla="*/ 5623560 w 6248400"/>
              <a:gd name="connsiteY6" fmla="*/ 1763940 h 1797806"/>
              <a:gd name="connsiteX7" fmla="*/ 6248400 w 6248400"/>
              <a:gd name="connsiteY7" fmla="*/ 1794420 h 1797806"/>
              <a:gd name="connsiteX0" fmla="*/ 0 w 6248400"/>
              <a:gd name="connsiteY0" fmla="*/ 1744637 h 1793743"/>
              <a:gd name="connsiteX1" fmla="*/ 1424940 w 6248400"/>
              <a:gd name="connsiteY1" fmla="*/ 1516037 h 1793743"/>
              <a:gd name="connsiteX2" fmla="*/ 2316480 w 6248400"/>
              <a:gd name="connsiteY2" fmla="*/ 121577 h 1793743"/>
              <a:gd name="connsiteX3" fmla="*/ 3032760 w 6248400"/>
              <a:gd name="connsiteY3" fmla="*/ 167297 h 1793743"/>
              <a:gd name="connsiteX4" fmla="*/ 3970020 w 6248400"/>
              <a:gd name="connsiteY4" fmla="*/ 1051217 h 1793743"/>
              <a:gd name="connsiteX5" fmla="*/ 4663440 w 6248400"/>
              <a:gd name="connsiteY5" fmla="*/ 1546517 h 1793743"/>
              <a:gd name="connsiteX6" fmla="*/ 5623560 w 6248400"/>
              <a:gd name="connsiteY6" fmla="*/ 1759877 h 1793743"/>
              <a:gd name="connsiteX7" fmla="*/ 6248400 w 6248400"/>
              <a:gd name="connsiteY7" fmla="*/ 1790357 h 1793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48400" h="1793743">
                <a:moveTo>
                  <a:pt x="0" y="1744637"/>
                </a:moveTo>
                <a:cubicBezTo>
                  <a:pt x="519430" y="1765592"/>
                  <a:pt x="1038860" y="1786547"/>
                  <a:pt x="1424940" y="1516037"/>
                </a:cubicBezTo>
                <a:cubicBezTo>
                  <a:pt x="1811020" y="1245527"/>
                  <a:pt x="2048510" y="346367"/>
                  <a:pt x="2316480" y="121577"/>
                </a:cubicBezTo>
                <a:cubicBezTo>
                  <a:pt x="2584450" y="-103213"/>
                  <a:pt x="2842895" y="26645"/>
                  <a:pt x="3032760" y="167297"/>
                </a:cubicBezTo>
                <a:cubicBezTo>
                  <a:pt x="3222625" y="307949"/>
                  <a:pt x="3698240" y="821347"/>
                  <a:pt x="3970020" y="1051217"/>
                </a:cubicBezTo>
                <a:cubicBezTo>
                  <a:pt x="4241800" y="1281087"/>
                  <a:pt x="4387850" y="1428407"/>
                  <a:pt x="4663440" y="1546517"/>
                </a:cubicBezTo>
                <a:cubicBezTo>
                  <a:pt x="4939030" y="1664627"/>
                  <a:pt x="5359400" y="1719237"/>
                  <a:pt x="5623560" y="1759877"/>
                </a:cubicBezTo>
                <a:cubicBezTo>
                  <a:pt x="5887720" y="1800517"/>
                  <a:pt x="6068060" y="1795437"/>
                  <a:pt x="6248400" y="1790357"/>
                </a:cubicBezTo>
              </a:path>
            </a:pathLst>
          </a:custGeom>
          <a:noFill/>
          <a:ln w="190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37172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84212" y="1316355"/>
            <a:ext cx="7775575" cy="4924425"/>
          </a:xfrm>
          <a:prstGeom prst="rect">
            <a:avLst/>
          </a:prstGeom>
        </p:spPr>
        <p:txBody>
          <a:bodyPr wrap="square" lIns="0" tIns="0" rIns="0" bIns="0">
            <a:spAutoFit/>
          </a:bodyPr>
          <a:lstStyle/>
          <a:p>
            <a:r>
              <a:rPr lang="en-GB" sz="1600" dirty="0">
                <a:solidFill>
                  <a:srgbClr val="4EB2E5"/>
                </a:solidFill>
                <a:latin typeface="+mj-lt"/>
              </a:rPr>
              <a:t>Super</a:t>
            </a:r>
          </a:p>
          <a:p>
            <a:pPr marL="342900" indent="-342900">
              <a:lnSpc>
                <a:spcPct val="100000"/>
              </a:lnSpc>
              <a:spcBef>
                <a:spcPts val="0"/>
              </a:spcBef>
              <a:buFont typeface="+mj-lt"/>
              <a:buAutoNum type="arabicPeriod"/>
            </a:pPr>
            <a:r>
              <a:rPr lang="en-GB" sz="1600" dirty="0"/>
              <a:t>Reorganise your data from youngest to oldest.</a:t>
            </a:r>
            <a:br>
              <a:rPr lang="en-GB" sz="1600" dirty="0"/>
            </a:br>
            <a:r>
              <a:rPr lang="en-GB" sz="1600" dirty="0"/>
              <a:t>What can you conclude? Explain the reasons for your conclusion.</a:t>
            </a:r>
          </a:p>
          <a:p>
            <a:pPr marL="342900" indent="-342900">
              <a:lnSpc>
                <a:spcPct val="100000"/>
              </a:lnSpc>
              <a:spcBef>
                <a:spcPts val="0"/>
              </a:spcBef>
              <a:buFont typeface="+mj-lt"/>
              <a:buAutoNum type="arabicPeriod"/>
            </a:pPr>
            <a:endParaRPr lang="en-GB" sz="1600" dirty="0"/>
          </a:p>
          <a:p>
            <a:pPr marL="342900" indent="-342900">
              <a:lnSpc>
                <a:spcPct val="100000"/>
              </a:lnSpc>
              <a:spcBef>
                <a:spcPts val="0"/>
              </a:spcBef>
              <a:buFont typeface="+mj-lt"/>
              <a:buAutoNum type="arabicPeriod"/>
            </a:pPr>
            <a:r>
              <a:rPr lang="en-GB" sz="1600" dirty="0"/>
              <a:t>What is the most frequent eye colour?</a:t>
            </a:r>
          </a:p>
          <a:p>
            <a:pPr marL="342900" indent="-342900">
              <a:lnSpc>
                <a:spcPct val="100000"/>
              </a:lnSpc>
              <a:spcBef>
                <a:spcPts val="0"/>
              </a:spcBef>
              <a:buFont typeface="+mj-lt"/>
              <a:buAutoNum type="arabicPeriod"/>
            </a:pPr>
            <a:endParaRPr lang="en-GB" sz="1600" dirty="0"/>
          </a:p>
          <a:p>
            <a:pPr marL="342900" indent="-342900">
              <a:lnSpc>
                <a:spcPct val="100000"/>
              </a:lnSpc>
              <a:spcBef>
                <a:spcPts val="0"/>
              </a:spcBef>
              <a:buFont typeface="+mj-lt"/>
              <a:buAutoNum type="arabicPeriod"/>
            </a:pPr>
            <a:r>
              <a:rPr lang="en-GB" sz="1600" dirty="0"/>
              <a:t>Put the height frequency data in order. </a:t>
            </a:r>
            <a:br>
              <a:rPr lang="en-GB" sz="1600" dirty="0"/>
            </a:br>
            <a:r>
              <a:rPr lang="en-GB" sz="1600" dirty="0"/>
              <a:t>What are the most frequent heights?</a:t>
            </a:r>
          </a:p>
          <a:p>
            <a:pPr>
              <a:lnSpc>
                <a:spcPct val="100000"/>
              </a:lnSpc>
              <a:spcBef>
                <a:spcPts val="0"/>
              </a:spcBef>
            </a:pPr>
            <a:endParaRPr lang="en-GB" sz="1600" dirty="0">
              <a:latin typeface="+mj-lt"/>
            </a:endParaRPr>
          </a:p>
          <a:p>
            <a:r>
              <a:rPr lang="en-GB" sz="1600" dirty="0">
                <a:solidFill>
                  <a:srgbClr val="4EB2E5"/>
                </a:solidFill>
                <a:latin typeface="+mj-lt"/>
              </a:rPr>
              <a:t>Stretching</a:t>
            </a:r>
          </a:p>
          <a:p>
            <a:pPr marL="342900" indent="-342900">
              <a:buFont typeface="+mj-lt"/>
              <a:buAutoNum type="arabicPeriod"/>
            </a:pPr>
            <a:r>
              <a:rPr lang="en-GB" sz="1600" dirty="0"/>
              <a:t>Are there any anomalies in your data? </a:t>
            </a:r>
            <a:br>
              <a:rPr lang="en-GB" sz="1600" dirty="0"/>
            </a:br>
            <a:r>
              <a:rPr lang="en-GB" sz="1600" dirty="0"/>
              <a:t>How do you know?</a:t>
            </a:r>
          </a:p>
          <a:p>
            <a:pPr marL="342900" indent="-342900">
              <a:buFont typeface="+mj-lt"/>
              <a:buAutoNum type="arabicPeriod"/>
            </a:pPr>
            <a:endParaRPr lang="en-GB" sz="1600" dirty="0"/>
          </a:p>
          <a:p>
            <a:pPr marL="342900" indent="-342900">
              <a:buFont typeface="+mj-lt"/>
              <a:buAutoNum type="arabicPeriod"/>
            </a:pPr>
            <a:r>
              <a:rPr lang="en-GB" sz="1600" dirty="0"/>
              <a:t>Is there enough data to draw a conclusion? </a:t>
            </a:r>
          </a:p>
          <a:p>
            <a:pPr marL="342900" indent="-342900">
              <a:buFont typeface="+mj-lt"/>
              <a:buAutoNum type="arabicPeriod"/>
            </a:pPr>
            <a:endParaRPr lang="en-GB" sz="1600" dirty="0"/>
          </a:p>
          <a:p>
            <a:pPr marL="342900" indent="-342900">
              <a:buFont typeface="+mj-lt"/>
              <a:buAutoNum type="arabicPeriod"/>
            </a:pPr>
            <a:r>
              <a:rPr lang="en-GB" sz="1600" dirty="0"/>
              <a:t>Why might you re-order your data?</a:t>
            </a:r>
          </a:p>
          <a:p>
            <a:pPr marL="342900" indent="-342900">
              <a:buFont typeface="+mj-lt"/>
              <a:buAutoNum type="arabicPeriod"/>
            </a:pPr>
            <a:endParaRPr lang="en-GB" sz="1600" dirty="0"/>
          </a:p>
          <a:p>
            <a:pPr marL="342900" indent="-342900">
              <a:buFont typeface="+mj-lt"/>
              <a:buAutoNum type="arabicPeriod"/>
            </a:pPr>
            <a:r>
              <a:rPr lang="en-GB" sz="1600" dirty="0"/>
              <a:t>Is there a link between height and age? </a:t>
            </a:r>
          </a:p>
          <a:p>
            <a:pPr marL="342900" indent="-342900">
              <a:buFont typeface="+mj-lt"/>
              <a:buAutoNum type="arabicPeriod"/>
            </a:pPr>
            <a:endParaRPr lang="en-GB" sz="1600" dirty="0"/>
          </a:p>
          <a:p>
            <a:pPr marL="342900" indent="-342900">
              <a:buFont typeface="+mj-lt"/>
              <a:buAutoNum type="arabicPeriod"/>
            </a:pPr>
            <a:r>
              <a:rPr lang="en-GB" sz="1600" dirty="0"/>
              <a:t>What could you do with the data next? </a:t>
            </a:r>
          </a:p>
        </p:txBody>
      </p:sp>
      <p:sp>
        <p:nvSpPr>
          <p:cNvPr id="9" name="Rectangle 8"/>
          <p:cNvSpPr/>
          <p:nvPr/>
        </p:nvSpPr>
        <p:spPr>
          <a:xfrm>
            <a:off x="684213" y="544248"/>
            <a:ext cx="7775575" cy="772107"/>
          </a:xfrm>
          <a:prstGeom prst="rect">
            <a:avLst/>
          </a:prstGeom>
        </p:spPr>
        <p:txBody>
          <a:bodyPr wrap="square" lIns="0" tIns="108000" rIns="0" bIns="108000">
            <a:spAutoFit/>
          </a:bodyPr>
          <a:lstStyle/>
          <a:p>
            <a:pPr algn="ctr">
              <a:spcBef>
                <a:spcPct val="0"/>
              </a:spcBef>
              <a:defRPr/>
            </a:pPr>
            <a:r>
              <a:rPr lang="en-GB" sz="3600" dirty="0">
                <a:solidFill>
                  <a:srgbClr val="4EB2E5"/>
                </a:solidFill>
                <a:latin typeface="Twinkl SemiBold"/>
                <a:cs typeface="Clear Sans Light" panose="020B0303030202020304" pitchFamily="34" charset="0"/>
              </a:rPr>
              <a:t>Questions</a:t>
            </a:r>
          </a:p>
        </p:txBody>
      </p:sp>
      <p:pic>
        <p:nvPicPr>
          <p:cNvPr id="8" name="Picture 7">
            <a:extLst>
              <a:ext uri="{FF2B5EF4-FFF2-40B4-BE49-F238E27FC236}">
                <a16:creationId xmlns:a16="http://schemas.microsoft.com/office/drawing/2014/main" xmlns="" id="{1C5B752E-59EA-4A38-99EF-E52B3EABE06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43752" y="565732"/>
            <a:ext cx="723986" cy="720000"/>
          </a:xfrm>
          <a:prstGeom prst="rect">
            <a:avLst/>
          </a:prstGeom>
        </p:spPr>
      </p:pic>
      <p:pic>
        <p:nvPicPr>
          <p:cNvPr id="5" name="Picture 4">
            <a:extLst>
              <a:ext uri="{FF2B5EF4-FFF2-40B4-BE49-F238E27FC236}">
                <a16:creationId xmlns:a16="http://schemas.microsoft.com/office/drawing/2014/main" xmlns="" id="{D86C2153-2E1E-43D8-AC6A-11A96420F6D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06154" y="2223110"/>
            <a:ext cx="3353633" cy="4634890"/>
          </a:xfrm>
          <a:prstGeom prst="rect">
            <a:avLst/>
          </a:prstGeom>
        </p:spPr>
      </p:pic>
    </p:spTree>
    <p:extLst>
      <p:ext uri="{BB962C8B-B14F-4D97-AF65-F5344CB8AC3E}">
        <p14:creationId xmlns:p14="http://schemas.microsoft.com/office/powerpoint/2010/main" val="318759689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84212" y="1316355"/>
            <a:ext cx="7775575" cy="246221"/>
          </a:xfrm>
          <a:prstGeom prst="rect">
            <a:avLst/>
          </a:prstGeom>
        </p:spPr>
        <p:txBody>
          <a:bodyPr wrap="square" lIns="0" tIns="0" rIns="0" bIns="0">
            <a:spAutoFit/>
          </a:bodyPr>
          <a:lstStyle/>
          <a:p>
            <a:pPr algn="ctr"/>
            <a:r>
              <a:rPr lang="en-GB" sz="1600"/>
              <a:t>Summarise what </a:t>
            </a:r>
            <a:r>
              <a:rPr lang="en-GB" sz="1600" dirty="0"/>
              <a:t>you found from your data collection. </a:t>
            </a:r>
          </a:p>
        </p:txBody>
      </p:sp>
      <p:sp>
        <p:nvSpPr>
          <p:cNvPr id="9" name="Rectangle 8"/>
          <p:cNvSpPr/>
          <p:nvPr/>
        </p:nvSpPr>
        <p:spPr>
          <a:xfrm>
            <a:off x="684213" y="544248"/>
            <a:ext cx="7775575" cy="772107"/>
          </a:xfrm>
          <a:prstGeom prst="rect">
            <a:avLst/>
          </a:prstGeom>
        </p:spPr>
        <p:txBody>
          <a:bodyPr wrap="square" lIns="0" tIns="108000" rIns="0" bIns="108000">
            <a:spAutoFit/>
          </a:bodyPr>
          <a:lstStyle/>
          <a:p>
            <a:pPr algn="ctr">
              <a:spcBef>
                <a:spcPct val="0"/>
              </a:spcBef>
              <a:defRPr/>
            </a:pPr>
            <a:r>
              <a:rPr lang="en-GB" sz="3600" dirty="0">
                <a:solidFill>
                  <a:srgbClr val="4EB2E5"/>
                </a:solidFill>
                <a:latin typeface="Twinkl SemiBold"/>
                <a:cs typeface="Clear Sans Light" panose="020B0303030202020304" pitchFamily="34" charset="0"/>
              </a:rPr>
              <a:t>Feedback</a:t>
            </a:r>
          </a:p>
        </p:txBody>
      </p:sp>
      <p:pic>
        <p:nvPicPr>
          <p:cNvPr id="5" name="Picture 4">
            <a:extLst>
              <a:ext uri="{FF2B5EF4-FFF2-40B4-BE49-F238E27FC236}">
                <a16:creationId xmlns:a16="http://schemas.microsoft.com/office/drawing/2014/main" xmlns="" id="{E97981C8-35D6-4535-BAF7-2A7ED11276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43752" y="562354"/>
            <a:ext cx="723986" cy="720000"/>
          </a:xfrm>
          <a:prstGeom prst="rect">
            <a:avLst/>
          </a:prstGeom>
        </p:spPr>
      </p:pic>
      <p:pic>
        <p:nvPicPr>
          <p:cNvPr id="4" name="Picture 3">
            <a:extLst>
              <a:ext uri="{FF2B5EF4-FFF2-40B4-BE49-F238E27FC236}">
                <a16:creationId xmlns:a16="http://schemas.microsoft.com/office/drawing/2014/main" xmlns="" id="{5935129A-F45E-4D15-BCD5-8E5809FEADE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74428" y="1917434"/>
            <a:ext cx="4278268" cy="3172400"/>
          </a:xfrm>
          <a:prstGeom prst="rect">
            <a:avLst/>
          </a:prstGeom>
        </p:spPr>
      </p:pic>
      <p:sp>
        <p:nvSpPr>
          <p:cNvPr id="6" name="Rectangle 5">
            <a:extLst>
              <a:ext uri="{FF2B5EF4-FFF2-40B4-BE49-F238E27FC236}">
                <a16:creationId xmlns:a16="http://schemas.microsoft.com/office/drawing/2014/main" xmlns="" id="{C795DCB8-4D8B-45AF-9682-2C60F0664F27}"/>
              </a:ext>
            </a:extLst>
          </p:cNvPr>
          <p:cNvSpPr/>
          <p:nvPr/>
        </p:nvSpPr>
        <p:spPr>
          <a:xfrm>
            <a:off x="684213" y="5505003"/>
            <a:ext cx="7775573" cy="246221"/>
          </a:xfrm>
          <a:prstGeom prst="rect">
            <a:avLst/>
          </a:prstGeom>
        </p:spPr>
        <p:txBody>
          <a:bodyPr wrap="square" lIns="0" tIns="0" rIns="0" bIns="0">
            <a:spAutoFit/>
          </a:bodyPr>
          <a:lstStyle/>
          <a:p>
            <a:pPr algn="ctr"/>
            <a:r>
              <a:rPr lang="en-GB" sz="1600" dirty="0"/>
              <a:t>Are there any differences in conclusions drawn? Why?</a:t>
            </a:r>
          </a:p>
        </p:txBody>
      </p:sp>
    </p:spTree>
    <p:extLst>
      <p:ext uri="{BB962C8B-B14F-4D97-AF65-F5344CB8AC3E}">
        <p14:creationId xmlns:p14="http://schemas.microsoft.com/office/powerpoint/2010/main" val="251043688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84212" y="2197893"/>
            <a:ext cx="7775575" cy="2462213"/>
          </a:xfrm>
          <a:prstGeom prst="rect">
            <a:avLst/>
          </a:prstGeom>
        </p:spPr>
        <p:txBody>
          <a:bodyPr wrap="square" lIns="0" tIns="0" rIns="0" bIns="0">
            <a:spAutoFit/>
          </a:bodyPr>
          <a:lstStyle/>
          <a:p>
            <a:pPr algn="ctr"/>
            <a:r>
              <a:rPr lang="en-GB" sz="1600" dirty="0">
                <a:latin typeface="+mj-lt"/>
              </a:rPr>
              <a:t>True or False?</a:t>
            </a:r>
          </a:p>
          <a:p>
            <a:pPr algn="ctr"/>
            <a:r>
              <a:rPr lang="en-GB" sz="1600" dirty="0"/>
              <a:t>The control variable goes in the right-hand column. </a:t>
            </a:r>
          </a:p>
          <a:p>
            <a:pPr algn="ctr"/>
            <a:endParaRPr lang="en-GB" sz="1600" dirty="0"/>
          </a:p>
          <a:p>
            <a:pPr algn="ctr"/>
            <a:r>
              <a:rPr lang="en-GB" sz="1600" dirty="0"/>
              <a:t>The independent variable goes in the left-hand column.</a:t>
            </a:r>
          </a:p>
          <a:p>
            <a:pPr algn="ctr"/>
            <a:endParaRPr lang="en-GB" sz="1600" dirty="0"/>
          </a:p>
          <a:p>
            <a:pPr algn="ctr"/>
            <a:r>
              <a:rPr lang="en-GB" sz="1600" dirty="0"/>
              <a:t>When calculating an average/mean, you should leave out anomalies. </a:t>
            </a:r>
          </a:p>
          <a:p>
            <a:pPr algn="ctr"/>
            <a:endParaRPr lang="en-GB" sz="1600" dirty="0"/>
          </a:p>
          <a:p>
            <a:pPr algn="ctr"/>
            <a:r>
              <a:rPr lang="en-GB" sz="1600" dirty="0"/>
              <a:t>Sometimes you need to re-order data to see patterns more clearly. </a:t>
            </a:r>
          </a:p>
          <a:p>
            <a:pPr algn="ctr"/>
            <a:endParaRPr lang="en-GB" sz="1600" dirty="0"/>
          </a:p>
          <a:p>
            <a:pPr algn="ctr"/>
            <a:r>
              <a:rPr lang="en-GB" sz="1600" dirty="0"/>
              <a:t>It is easier to see trends and patterns in tables than graphs.</a:t>
            </a:r>
          </a:p>
        </p:txBody>
      </p:sp>
      <p:sp>
        <p:nvSpPr>
          <p:cNvPr id="9" name="Rectangle 8"/>
          <p:cNvSpPr/>
          <p:nvPr/>
        </p:nvSpPr>
        <p:spPr>
          <a:xfrm>
            <a:off x="684213" y="544248"/>
            <a:ext cx="7775575" cy="772107"/>
          </a:xfrm>
          <a:prstGeom prst="rect">
            <a:avLst/>
          </a:prstGeom>
        </p:spPr>
        <p:txBody>
          <a:bodyPr wrap="square" lIns="0" tIns="108000" rIns="0" bIns="108000">
            <a:spAutoFit/>
          </a:bodyPr>
          <a:lstStyle/>
          <a:p>
            <a:pPr algn="ctr">
              <a:spcBef>
                <a:spcPct val="0"/>
              </a:spcBef>
              <a:defRPr/>
            </a:pPr>
            <a:r>
              <a:rPr lang="en-GB" sz="3600" dirty="0">
                <a:solidFill>
                  <a:srgbClr val="4EB2E5"/>
                </a:solidFill>
                <a:latin typeface="Twinkl SemiBold"/>
                <a:cs typeface="Clear Sans Light" panose="020B0303030202020304" pitchFamily="34" charset="0"/>
              </a:rPr>
              <a:t>Plenary</a:t>
            </a:r>
          </a:p>
        </p:txBody>
      </p:sp>
      <p:pic>
        <p:nvPicPr>
          <p:cNvPr id="4" name="Picture 3">
            <a:extLst>
              <a:ext uri="{FF2B5EF4-FFF2-40B4-BE49-F238E27FC236}">
                <a16:creationId xmlns:a16="http://schemas.microsoft.com/office/drawing/2014/main" xmlns="" id="{BA7420D1-70A7-4D3D-96D4-44E6279EFD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900000">
            <a:off x="6720509" y="1023220"/>
            <a:ext cx="1758896" cy="1124002"/>
          </a:xfrm>
          <a:prstGeom prst="rect">
            <a:avLst/>
          </a:prstGeom>
        </p:spPr>
      </p:pic>
      <p:pic>
        <p:nvPicPr>
          <p:cNvPr id="7" name="Picture 6">
            <a:extLst>
              <a:ext uri="{FF2B5EF4-FFF2-40B4-BE49-F238E27FC236}">
                <a16:creationId xmlns:a16="http://schemas.microsoft.com/office/drawing/2014/main" xmlns="" id="{66D1A604-EC60-4BC8-83A2-211817726F2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20700000">
            <a:off x="691754" y="1022914"/>
            <a:ext cx="1758896" cy="1124002"/>
          </a:xfrm>
          <a:prstGeom prst="rect">
            <a:avLst/>
          </a:prstGeom>
        </p:spPr>
      </p:pic>
      <p:pic>
        <p:nvPicPr>
          <p:cNvPr id="8" name="Picture 7">
            <a:extLst>
              <a:ext uri="{FF2B5EF4-FFF2-40B4-BE49-F238E27FC236}">
                <a16:creationId xmlns:a16="http://schemas.microsoft.com/office/drawing/2014/main" xmlns="" id="{08B0A88F-CEAB-4AD3-A199-4A4F483C30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20700000">
            <a:off x="6720510" y="4979949"/>
            <a:ext cx="1758896" cy="1124002"/>
          </a:xfrm>
          <a:prstGeom prst="rect">
            <a:avLst/>
          </a:prstGeom>
        </p:spPr>
      </p:pic>
      <p:pic>
        <p:nvPicPr>
          <p:cNvPr id="10" name="Picture 9">
            <a:extLst>
              <a:ext uri="{FF2B5EF4-FFF2-40B4-BE49-F238E27FC236}">
                <a16:creationId xmlns:a16="http://schemas.microsoft.com/office/drawing/2014/main" xmlns="" id="{33AA012B-A7B3-4F3F-BF95-B6FCD26090C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900000">
            <a:off x="646487" y="4979645"/>
            <a:ext cx="1758896" cy="1124002"/>
          </a:xfrm>
          <a:prstGeom prst="rect">
            <a:avLst/>
          </a:prstGeom>
        </p:spPr>
      </p:pic>
    </p:spTree>
    <p:extLst>
      <p:ext uri="{BB962C8B-B14F-4D97-AF65-F5344CB8AC3E}">
        <p14:creationId xmlns:p14="http://schemas.microsoft.com/office/powerpoint/2010/main" val="1330731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Effect transition="in" filter="fade">
                                      <p:cBhvr>
                                        <p:cTn id="7" dur="500"/>
                                        <p:tgtEl>
                                          <p:spTgt spid="2">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3" end="3"/>
                                            </p:txEl>
                                          </p:spTgt>
                                        </p:tgtEl>
                                        <p:attrNameLst>
                                          <p:attrName>style.visibility</p:attrName>
                                        </p:attrNameLst>
                                      </p:cBhvr>
                                      <p:to>
                                        <p:strVal val="visible"/>
                                      </p:to>
                                    </p:set>
                                    <p:animEffect transition="in" filter="fade">
                                      <p:cBhvr>
                                        <p:cTn id="12" dur="500"/>
                                        <p:tgtEl>
                                          <p:spTgt spid="2">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xEl>
                                              <p:pRg st="5" end="5"/>
                                            </p:txEl>
                                          </p:spTgt>
                                        </p:tgtEl>
                                        <p:attrNameLst>
                                          <p:attrName>style.visibility</p:attrName>
                                        </p:attrNameLst>
                                      </p:cBhvr>
                                      <p:to>
                                        <p:strVal val="visible"/>
                                      </p:to>
                                    </p:set>
                                    <p:animEffect transition="in" filter="fade">
                                      <p:cBhvr>
                                        <p:cTn id="17" dur="500"/>
                                        <p:tgtEl>
                                          <p:spTgt spid="2">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
                                            <p:txEl>
                                              <p:pRg st="7" end="7"/>
                                            </p:txEl>
                                          </p:spTgt>
                                        </p:tgtEl>
                                        <p:attrNameLst>
                                          <p:attrName>style.visibility</p:attrName>
                                        </p:attrNameLst>
                                      </p:cBhvr>
                                      <p:to>
                                        <p:strVal val="visible"/>
                                      </p:to>
                                    </p:set>
                                    <p:animEffect transition="in" filter="fade">
                                      <p:cBhvr>
                                        <p:cTn id="22" dur="500"/>
                                        <p:tgtEl>
                                          <p:spTgt spid="2">
                                            <p:txEl>
                                              <p:pRg st="7" end="7"/>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
                                            <p:txEl>
                                              <p:pRg st="9" end="9"/>
                                            </p:txEl>
                                          </p:spTgt>
                                        </p:tgtEl>
                                        <p:attrNameLst>
                                          <p:attrName>style.visibility</p:attrName>
                                        </p:attrNameLst>
                                      </p:cBhvr>
                                      <p:to>
                                        <p:strVal val="visible"/>
                                      </p:to>
                                    </p:set>
                                    <p:animEffect transition="in" filter="fade">
                                      <p:cBhvr>
                                        <p:cTn id="27" dur="500"/>
                                        <p:tgtEl>
                                          <p:spTgt spid="2">
                                            <p:txEl>
                                              <p:pRg st="9" end="9"/>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mph" presetSubtype="2" fill="hold" nodeType="clickEffect">
                                  <p:stCondLst>
                                    <p:cond delay="0"/>
                                  </p:stCondLst>
                                  <p:childTnLst>
                                    <p:animClr clrSpc="rgb" dir="cw">
                                      <p:cBhvr override="childStyle">
                                        <p:cTn id="31" dur="1000" fill="hold"/>
                                        <p:tgtEl>
                                          <p:spTgt spid="2">
                                            <p:txEl>
                                              <p:pRg st="1" end="1"/>
                                            </p:txEl>
                                          </p:spTgt>
                                        </p:tgtEl>
                                        <p:attrNameLst>
                                          <p:attrName>style.color</p:attrName>
                                        </p:attrNameLst>
                                      </p:cBhvr>
                                      <p:to>
                                        <a:srgbClr val="EA516B"/>
                                      </p:to>
                                    </p:animClr>
                                  </p:childTnLst>
                                </p:cTn>
                              </p:par>
                            </p:childTnLst>
                          </p:cTn>
                        </p:par>
                      </p:childTnLst>
                    </p:cTn>
                  </p:par>
                  <p:par>
                    <p:cTn id="32" fill="hold">
                      <p:stCondLst>
                        <p:cond delay="indefinite"/>
                      </p:stCondLst>
                      <p:childTnLst>
                        <p:par>
                          <p:cTn id="33" fill="hold">
                            <p:stCondLst>
                              <p:cond delay="0"/>
                            </p:stCondLst>
                            <p:childTnLst>
                              <p:par>
                                <p:cTn id="34" presetID="3" presetClass="emph" presetSubtype="2" fill="hold" nodeType="clickEffect">
                                  <p:stCondLst>
                                    <p:cond delay="0"/>
                                  </p:stCondLst>
                                  <p:childTnLst>
                                    <p:animClr clrSpc="rgb" dir="cw">
                                      <p:cBhvr override="childStyle">
                                        <p:cTn id="35" dur="1000" fill="hold"/>
                                        <p:tgtEl>
                                          <p:spTgt spid="2">
                                            <p:txEl>
                                              <p:pRg st="3" end="3"/>
                                            </p:txEl>
                                          </p:spTgt>
                                        </p:tgtEl>
                                        <p:attrNameLst>
                                          <p:attrName>style.color</p:attrName>
                                        </p:attrNameLst>
                                      </p:cBhvr>
                                      <p:to>
                                        <a:srgbClr val="86BD34"/>
                                      </p:to>
                                    </p:animClr>
                                  </p:childTnLst>
                                </p:cTn>
                              </p:par>
                            </p:childTnLst>
                          </p:cTn>
                        </p:par>
                      </p:childTnLst>
                    </p:cTn>
                  </p:par>
                  <p:par>
                    <p:cTn id="36" fill="hold">
                      <p:stCondLst>
                        <p:cond delay="indefinite"/>
                      </p:stCondLst>
                      <p:childTnLst>
                        <p:par>
                          <p:cTn id="37" fill="hold">
                            <p:stCondLst>
                              <p:cond delay="0"/>
                            </p:stCondLst>
                            <p:childTnLst>
                              <p:par>
                                <p:cTn id="38" presetID="3" presetClass="emph" presetSubtype="2" fill="hold" nodeType="clickEffect">
                                  <p:stCondLst>
                                    <p:cond delay="0"/>
                                  </p:stCondLst>
                                  <p:childTnLst>
                                    <p:animClr clrSpc="rgb" dir="cw">
                                      <p:cBhvr override="childStyle">
                                        <p:cTn id="39" dur="1000" fill="hold"/>
                                        <p:tgtEl>
                                          <p:spTgt spid="2">
                                            <p:txEl>
                                              <p:pRg st="5" end="5"/>
                                            </p:txEl>
                                          </p:spTgt>
                                        </p:tgtEl>
                                        <p:attrNameLst>
                                          <p:attrName>style.color</p:attrName>
                                        </p:attrNameLst>
                                      </p:cBhvr>
                                      <p:to>
                                        <a:srgbClr val="86BD34"/>
                                      </p:to>
                                    </p:animClr>
                                  </p:childTnLst>
                                </p:cTn>
                              </p:par>
                            </p:childTnLst>
                          </p:cTn>
                        </p:par>
                      </p:childTnLst>
                    </p:cTn>
                  </p:par>
                  <p:par>
                    <p:cTn id="40" fill="hold">
                      <p:stCondLst>
                        <p:cond delay="indefinite"/>
                      </p:stCondLst>
                      <p:childTnLst>
                        <p:par>
                          <p:cTn id="41" fill="hold">
                            <p:stCondLst>
                              <p:cond delay="0"/>
                            </p:stCondLst>
                            <p:childTnLst>
                              <p:par>
                                <p:cTn id="42" presetID="3" presetClass="emph" presetSubtype="2" fill="hold" nodeType="clickEffect">
                                  <p:stCondLst>
                                    <p:cond delay="0"/>
                                  </p:stCondLst>
                                  <p:childTnLst>
                                    <p:animClr clrSpc="rgb" dir="cw">
                                      <p:cBhvr override="childStyle">
                                        <p:cTn id="43" dur="1000" fill="hold"/>
                                        <p:tgtEl>
                                          <p:spTgt spid="2">
                                            <p:txEl>
                                              <p:pRg st="7" end="7"/>
                                            </p:txEl>
                                          </p:spTgt>
                                        </p:tgtEl>
                                        <p:attrNameLst>
                                          <p:attrName>style.color</p:attrName>
                                        </p:attrNameLst>
                                      </p:cBhvr>
                                      <p:to>
                                        <a:srgbClr val="86BD34"/>
                                      </p:to>
                                    </p:animClr>
                                  </p:childTnLst>
                                </p:cTn>
                              </p:par>
                            </p:childTnLst>
                          </p:cTn>
                        </p:par>
                      </p:childTnLst>
                    </p:cTn>
                  </p:par>
                  <p:par>
                    <p:cTn id="44" fill="hold">
                      <p:stCondLst>
                        <p:cond delay="indefinite"/>
                      </p:stCondLst>
                      <p:childTnLst>
                        <p:par>
                          <p:cTn id="45" fill="hold">
                            <p:stCondLst>
                              <p:cond delay="0"/>
                            </p:stCondLst>
                            <p:childTnLst>
                              <p:par>
                                <p:cTn id="46" presetID="3" presetClass="emph" presetSubtype="2" fill="hold" nodeType="clickEffect">
                                  <p:stCondLst>
                                    <p:cond delay="0"/>
                                  </p:stCondLst>
                                  <p:childTnLst>
                                    <p:animClr clrSpc="rgb" dir="cw">
                                      <p:cBhvr override="childStyle">
                                        <p:cTn id="47" dur="1000" fill="hold"/>
                                        <p:tgtEl>
                                          <p:spTgt spid="2">
                                            <p:txEl>
                                              <p:pRg st="9" end="9"/>
                                            </p:txEl>
                                          </p:spTgt>
                                        </p:tgtEl>
                                        <p:attrNameLst>
                                          <p:attrName>style.color</p:attrName>
                                        </p:attrNameLst>
                                      </p:cBhvr>
                                      <p:to>
                                        <a:srgbClr val="EA516B"/>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38387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Content Placeholder 15"/>
          <p:cNvSpPr txBox="1">
            <a:spLocks/>
          </p:cNvSpPr>
          <p:nvPr/>
        </p:nvSpPr>
        <p:spPr bwMode="auto">
          <a:xfrm>
            <a:off x="684213" y="3569335"/>
            <a:ext cx="7775575" cy="1195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lstStyle>
            <a:lvl1pPr marL="228600" indent="-228600">
              <a:defRPr>
                <a:solidFill>
                  <a:schemeClr val="tx1"/>
                </a:solidFill>
                <a:latin typeface="Clear Sans Light" panose="020B0303030202020304" pitchFamily="34" charset="0"/>
                <a:cs typeface="Arial" panose="020B0604020202020204" pitchFamily="34" charset="0"/>
              </a:defRPr>
            </a:lvl1pPr>
            <a:lvl2pPr marL="685800" indent="-228600">
              <a:defRPr>
                <a:solidFill>
                  <a:schemeClr val="tx1"/>
                </a:solidFill>
                <a:latin typeface="Clear Sans Light" panose="020B0303030202020304" pitchFamily="34" charset="0"/>
                <a:cs typeface="Arial" panose="020B0604020202020204" pitchFamily="34" charset="0"/>
              </a:defRPr>
            </a:lvl2pPr>
            <a:lvl3pPr marL="1143000" indent="-228600">
              <a:defRPr>
                <a:solidFill>
                  <a:schemeClr val="tx1"/>
                </a:solidFill>
                <a:latin typeface="Clear Sans Light" panose="020B0303030202020304" pitchFamily="34" charset="0"/>
                <a:cs typeface="Arial" panose="020B0604020202020204" pitchFamily="34" charset="0"/>
              </a:defRPr>
            </a:lvl3pPr>
            <a:lvl4pPr marL="1600200" indent="-228600">
              <a:defRPr>
                <a:solidFill>
                  <a:schemeClr val="tx1"/>
                </a:solidFill>
                <a:latin typeface="Clear Sans Light" panose="020B0303030202020304" pitchFamily="34" charset="0"/>
                <a:cs typeface="Arial" panose="020B0604020202020204" pitchFamily="34" charset="0"/>
              </a:defRPr>
            </a:lvl4pPr>
            <a:lvl5pPr marL="2057400" indent="-228600">
              <a:defRPr>
                <a:solidFill>
                  <a:schemeClr val="tx1"/>
                </a:solidFill>
                <a:latin typeface="Clear Sans Light" panose="020B03030302020203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lear Sans Light" panose="020B03030302020203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lear Sans Light" panose="020B03030302020203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lear Sans Light" panose="020B03030302020203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lear Sans Light" panose="020B0303030202020304" pitchFamily="34" charset="0"/>
                <a:cs typeface="Arial" panose="020B0604020202020204" pitchFamily="34" charset="0"/>
              </a:defRPr>
            </a:lvl9pPr>
          </a:lstStyle>
          <a:p>
            <a:pPr fontAlgn="base">
              <a:lnSpc>
                <a:spcPct val="90000"/>
              </a:lnSpc>
              <a:spcBef>
                <a:spcPts val="1000"/>
              </a:spcBef>
              <a:spcAft>
                <a:spcPct val="0"/>
              </a:spcAft>
              <a:buFont typeface="Arial" panose="020B0604020202020204" pitchFamily="34" charset="0"/>
              <a:buChar char="•"/>
            </a:pPr>
            <a:r>
              <a:rPr lang="en-GB" altLang="en-US" sz="1600" dirty="0">
                <a:solidFill>
                  <a:srgbClr val="1C1C1C"/>
                </a:solidFill>
                <a:latin typeface="Twinkl Light" pitchFamily="2" charset="0"/>
              </a:rPr>
              <a:t>To identify the most important aspects of a results table.</a:t>
            </a:r>
          </a:p>
          <a:p>
            <a:pPr fontAlgn="base">
              <a:lnSpc>
                <a:spcPct val="90000"/>
              </a:lnSpc>
              <a:spcBef>
                <a:spcPts val="1000"/>
              </a:spcBef>
              <a:spcAft>
                <a:spcPct val="0"/>
              </a:spcAft>
              <a:buFont typeface="Arial" panose="020B0604020202020204" pitchFamily="34" charset="0"/>
              <a:buChar char="•"/>
            </a:pPr>
            <a:r>
              <a:rPr lang="en-GB" altLang="en-US" sz="1600" dirty="0">
                <a:solidFill>
                  <a:srgbClr val="1C1C1C"/>
                </a:solidFill>
                <a:latin typeface="Twinkl Light" pitchFamily="2" charset="0"/>
              </a:rPr>
              <a:t>To understand how to organise data in a table format. </a:t>
            </a:r>
          </a:p>
          <a:p>
            <a:pPr fontAlgn="base">
              <a:lnSpc>
                <a:spcPct val="90000"/>
              </a:lnSpc>
              <a:spcBef>
                <a:spcPts val="1000"/>
              </a:spcBef>
              <a:spcAft>
                <a:spcPct val="0"/>
              </a:spcAft>
              <a:buFont typeface="Arial" panose="020B0604020202020204" pitchFamily="34" charset="0"/>
              <a:buChar char="•"/>
            </a:pPr>
            <a:r>
              <a:rPr lang="en-GB" altLang="en-US" sz="1600" dirty="0">
                <a:solidFill>
                  <a:srgbClr val="1C1C1C"/>
                </a:solidFill>
                <a:latin typeface="Twinkl Light" pitchFamily="2" charset="0"/>
              </a:rPr>
              <a:t>To analyse the data and suggest improvements. </a:t>
            </a:r>
          </a:p>
        </p:txBody>
      </p:sp>
      <p:sp>
        <p:nvSpPr>
          <p:cNvPr id="9219" name="Content Placeholder 15"/>
          <p:cNvSpPr txBox="1">
            <a:spLocks/>
          </p:cNvSpPr>
          <p:nvPr/>
        </p:nvSpPr>
        <p:spPr bwMode="auto">
          <a:xfrm>
            <a:off x="684212" y="1507172"/>
            <a:ext cx="7775575" cy="696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lstStyle>
            <a:lvl1pPr>
              <a:defRPr>
                <a:solidFill>
                  <a:schemeClr val="tx1"/>
                </a:solidFill>
                <a:latin typeface="Clear Sans Light" panose="020B0303030202020304" pitchFamily="34" charset="0"/>
                <a:cs typeface="Arial" panose="020B0604020202020204" pitchFamily="34" charset="0"/>
              </a:defRPr>
            </a:lvl1pPr>
            <a:lvl2pPr marL="685800" indent="-228600">
              <a:defRPr>
                <a:solidFill>
                  <a:schemeClr val="tx1"/>
                </a:solidFill>
                <a:latin typeface="Clear Sans Light" panose="020B0303030202020304" pitchFamily="34" charset="0"/>
                <a:cs typeface="Arial" panose="020B0604020202020204" pitchFamily="34" charset="0"/>
              </a:defRPr>
            </a:lvl2pPr>
            <a:lvl3pPr marL="1143000" indent="-228600">
              <a:defRPr>
                <a:solidFill>
                  <a:schemeClr val="tx1"/>
                </a:solidFill>
                <a:latin typeface="Clear Sans Light" panose="020B0303030202020304" pitchFamily="34" charset="0"/>
                <a:cs typeface="Arial" panose="020B0604020202020204" pitchFamily="34" charset="0"/>
              </a:defRPr>
            </a:lvl3pPr>
            <a:lvl4pPr marL="1600200" indent="-228600">
              <a:defRPr>
                <a:solidFill>
                  <a:schemeClr val="tx1"/>
                </a:solidFill>
                <a:latin typeface="Clear Sans Light" panose="020B0303030202020304" pitchFamily="34" charset="0"/>
                <a:cs typeface="Arial" panose="020B0604020202020204" pitchFamily="34" charset="0"/>
              </a:defRPr>
            </a:lvl4pPr>
            <a:lvl5pPr marL="2057400" indent="-228600">
              <a:defRPr>
                <a:solidFill>
                  <a:schemeClr val="tx1"/>
                </a:solidFill>
                <a:latin typeface="Clear Sans Light" panose="020B03030302020203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lear Sans Light" panose="020B03030302020203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lear Sans Light" panose="020B03030302020203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lear Sans Light" panose="020B03030302020203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lear Sans Light" panose="020B0303030202020304" pitchFamily="34" charset="0"/>
                <a:cs typeface="Arial" panose="020B0604020202020204" pitchFamily="34" charset="0"/>
              </a:defRPr>
            </a:lvl9pPr>
          </a:lstStyle>
          <a:p>
            <a:pPr marL="285750" indent="-285750" fontAlgn="base">
              <a:lnSpc>
                <a:spcPct val="90000"/>
              </a:lnSpc>
              <a:spcBef>
                <a:spcPts val="1000"/>
              </a:spcBef>
              <a:spcAft>
                <a:spcPct val="0"/>
              </a:spcAft>
              <a:buFont typeface="Arial" panose="020B0604020202020204" pitchFamily="34" charset="0"/>
              <a:buChar char="•"/>
            </a:pPr>
            <a:r>
              <a:rPr lang="en-GB" altLang="en-US" sz="1600" dirty="0">
                <a:solidFill>
                  <a:srgbClr val="1C1C1C"/>
                </a:solidFill>
                <a:latin typeface="Twinkl Light" pitchFamily="2" charset="0"/>
              </a:rPr>
              <a:t>To record data accurately and appropriately.</a:t>
            </a:r>
          </a:p>
        </p:txBody>
      </p:sp>
      <p:sp>
        <p:nvSpPr>
          <p:cNvPr id="11" name="Content Placeholder 15"/>
          <p:cNvSpPr txBox="1">
            <a:spLocks/>
          </p:cNvSpPr>
          <p:nvPr/>
        </p:nvSpPr>
        <p:spPr>
          <a:xfrm>
            <a:off x="479425" y="728663"/>
            <a:ext cx="8196263" cy="696912"/>
          </a:xfrm>
          <a:prstGeom prst="rect">
            <a:avLst/>
          </a:prstGeom>
          <a:noFill/>
          <a:ln w="25400">
            <a:noFill/>
          </a:ln>
        </p:spPr>
        <p:txBody>
          <a:bodyPr lIns="252000" tIns="216000" rIns="252000" bIns="180000"/>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rgbClr val="1C1C1C"/>
                </a:solidFill>
                <a:latin typeface="Sassoon Infant Rg" panose="02000503030000020003" pitchFamily="50" charset="0"/>
                <a:ea typeface="Sassoon Infant Rg" panose="02000503030000020003" pitchFamily="50"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rgbClr val="1C1C1C"/>
                </a:solidFill>
                <a:latin typeface="Sassoon Infant Rg" panose="02000503030000020003" pitchFamily="50" charset="0"/>
                <a:ea typeface="Sassoon Infant Rg" panose="02000503030000020003" pitchFamily="50"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rgbClr val="1C1C1C"/>
                </a:solidFill>
                <a:latin typeface="Sassoon Infant Rg" panose="02000503030000020003" pitchFamily="50" charset="0"/>
                <a:ea typeface="Sassoon Infant Rg" panose="02000503030000020003" pitchFamily="50"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rgbClr val="1C1C1C"/>
                </a:solidFill>
                <a:latin typeface="Sassoon Infant Rg" panose="02000503030000020003" pitchFamily="50" charset="0"/>
                <a:ea typeface="Sassoon Infant Rg" panose="02000503030000020003" pitchFamily="50"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rgbClr val="1C1C1C"/>
                </a:solidFill>
                <a:latin typeface="Sassoon Infant Rg" panose="02000503030000020003" pitchFamily="50" charset="0"/>
                <a:ea typeface="Sassoon Infant Rg" panose="02000503030000020003" pitchFamily="50"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defRPr/>
            </a:pPr>
            <a:r>
              <a:rPr lang="en-GB" sz="3600" dirty="0">
                <a:solidFill>
                  <a:srgbClr val="4EB2E5"/>
                </a:solidFill>
                <a:latin typeface="Twinkl SemiBold" pitchFamily="2" charset="0"/>
              </a:rPr>
              <a:t>Learning Objective</a:t>
            </a:r>
          </a:p>
        </p:txBody>
      </p:sp>
      <p:sp>
        <p:nvSpPr>
          <p:cNvPr id="12" name="Content Placeholder 15"/>
          <p:cNvSpPr txBox="1">
            <a:spLocks/>
          </p:cNvSpPr>
          <p:nvPr/>
        </p:nvSpPr>
        <p:spPr>
          <a:xfrm>
            <a:off x="479425" y="2789238"/>
            <a:ext cx="8196263" cy="698500"/>
          </a:xfrm>
          <a:prstGeom prst="rect">
            <a:avLst/>
          </a:prstGeom>
          <a:noFill/>
          <a:ln w="25400">
            <a:noFill/>
          </a:ln>
        </p:spPr>
        <p:txBody>
          <a:bodyPr lIns="252000" tIns="216000" rIns="252000" bIns="180000"/>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rgbClr val="1C1C1C"/>
                </a:solidFill>
                <a:latin typeface="Sassoon Infant Rg" panose="02000503030000020003" pitchFamily="50" charset="0"/>
                <a:ea typeface="Sassoon Infant Rg" panose="02000503030000020003" pitchFamily="50"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rgbClr val="1C1C1C"/>
                </a:solidFill>
                <a:latin typeface="Sassoon Infant Rg" panose="02000503030000020003" pitchFamily="50" charset="0"/>
                <a:ea typeface="Sassoon Infant Rg" panose="02000503030000020003" pitchFamily="50"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rgbClr val="1C1C1C"/>
                </a:solidFill>
                <a:latin typeface="Sassoon Infant Rg" panose="02000503030000020003" pitchFamily="50" charset="0"/>
                <a:ea typeface="Sassoon Infant Rg" panose="02000503030000020003" pitchFamily="50"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rgbClr val="1C1C1C"/>
                </a:solidFill>
                <a:latin typeface="Sassoon Infant Rg" panose="02000503030000020003" pitchFamily="50" charset="0"/>
                <a:ea typeface="Sassoon Infant Rg" panose="02000503030000020003" pitchFamily="50"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rgbClr val="1C1C1C"/>
                </a:solidFill>
                <a:latin typeface="Sassoon Infant Rg" panose="02000503030000020003" pitchFamily="50" charset="0"/>
                <a:ea typeface="Sassoon Infant Rg" panose="02000503030000020003" pitchFamily="50"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defRPr/>
            </a:pPr>
            <a:r>
              <a:rPr lang="en-GB" sz="3600" dirty="0">
                <a:solidFill>
                  <a:srgbClr val="4EB2E5"/>
                </a:solidFill>
                <a:latin typeface="Twinkl SemiBold" pitchFamily="2" charset="0"/>
              </a:rPr>
              <a:t>Success Criteria</a:t>
            </a:r>
          </a:p>
        </p:txBody>
      </p:sp>
    </p:spTree>
    <p:extLst>
      <p:ext uri="{BB962C8B-B14F-4D97-AF65-F5344CB8AC3E}">
        <p14:creationId xmlns:p14="http://schemas.microsoft.com/office/powerpoint/2010/main" val="37796557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84212" y="1265553"/>
            <a:ext cx="7775575" cy="738664"/>
          </a:xfrm>
          <a:prstGeom prst="rect">
            <a:avLst/>
          </a:prstGeom>
        </p:spPr>
        <p:txBody>
          <a:bodyPr wrap="square" lIns="0" tIns="0" rIns="0" bIns="0">
            <a:spAutoFit/>
          </a:bodyPr>
          <a:lstStyle/>
          <a:p>
            <a:pPr>
              <a:spcBef>
                <a:spcPct val="0"/>
              </a:spcBef>
              <a:defRPr/>
            </a:pPr>
            <a:r>
              <a:rPr lang="en-GB" sz="1600" dirty="0">
                <a:solidFill>
                  <a:prstClr val="black">
                    <a:lumMod val="95000"/>
                    <a:lumOff val="5000"/>
                  </a:prstClr>
                </a:solidFill>
                <a:cs typeface="Clear Sans Light" panose="020B0303030202020304" pitchFamily="34" charset="0"/>
              </a:rPr>
              <a:t>An investigation to find out how changing the temperature of water affects the </a:t>
            </a:r>
            <a:r>
              <a:rPr lang="en-GB" sz="1600" dirty="0" smtClean="0">
                <a:solidFill>
                  <a:prstClr val="black">
                    <a:lumMod val="95000"/>
                    <a:lumOff val="5000"/>
                  </a:prstClr>
                </a:solidFill>
                <a:cs typeface="Clear Sans Light" panose="020B0303030202020304" pitchFamily="34" charset="0"/>
              </a:rPr>
              <a:t/>
            </a:r>
            <a:br>
              <a:rPr lang="en-GB" sz="1600" dirty="0" smtClean="0">
                <a:solidFill>
                  <a:prstClr val="black">
                    <a:lumMod val="95000"/>
                    <a:lumOff val="5000"/>
                  </a:prstClr>
                </a:solidFill>
                <a:cs typeface="Clear Sans Light" panose="020B0303030202020304" pitchFamily="34" charset="0"/>
              </a:rPr>
            </a:br>
            <a:r>
              <a:rPr lang="en-GB" sz="1600" dirty="0" smtClean="0">
                <a:solidFill>
                  <a:prstClr val="black">
                    <a:lumMod val="95000"/>
                    <a:lumOff val="5000"/>
                  </a:prstClr>
                </a:solidFill>
                <a:cs typeface="Clear Sans Light" panose="020B0303030202020304" pitchFamily="34" charset="0"/>
              </a:rPr>
              <a:t>time </a:t>
            </a:r>
            <a:r>
              <a:rPr lang="en-GB" sz="1600" dirty="0">
                <a:solidFill>
                  <a:prstClr val="black">
                    <a:lumMod val="95000"/>
                    <a:lumOff val="5000"/>
                  </a:prstClr>
                </a:solidFill>
                <a:cs typeface="Clear Sans Light" panose="020B0303030202020304" pitchFamily="34" charset="0"/>
              </a:rPr>
              <a:t>taken for a substance to dissolve. What should be changed about this table of </a:t>
            </a:r>
            <a:r>
              <a:rPr lang="en-GB" sz="1600" dirty="0" smtClean="0">
                <a:solidFill>
                  <a:prstClr val="black">
                    <a:lumMod val="95000"/>
                    <a:lumOff val="5000"/>
                  </a:prstClr>
                </a:solidFill>
                <a:cs typeface="Clear Sans Light" panose="020B0303030202020304" pitchFamily="34" charset="0"/>
              </a:rPr>
              <a:t/>
            </a:r>
            <a:br>
              <a:rPr lang="en-GB" sz="1600" dirty="0" smtClean="0">
                <a:solidFill>
                  <a:prstClr val="black">
                    <a:lumMod val="95000"/>
                    <a:lumOff val="5000"/>
                  </a:prstClr>
                </a:solidFill>
                <a:cs typeface="Clear Sans Light" panose="020B0303030202020304" pitchFamily="34" charset="0"/>
              </a:rPr>
            </a:br>
            <a:r>
              <a:rPr lang="en-GB" sz="1600" dirty="0" smtClean="0">
                <a:solidFill>
                  <a:prstClr val="black">
                    <a:lumMod val="95000"/>
                    <a:lumOff val="5000"/>
                  </a:prstClr>
                </a:solidFill>
                <a:cs typeface="Clear Sans Light" panose="020B0303030202020304" pitchFamily="34" charset="0"/>
              </a:rPr>
              <a:t>results</a:t>
            </a:r>
            <a:r>
              <a:rPr lang="en-GB" sz="1600" dirty="0">
                <a:solidFill>
                  <a:prstClr val="black">
                    <a:lumMod val="95000"/>
                    <a:lumOff val="5000"/>
                  </a:prstClr>
                </a:solidFill>
                <a:cs typeface="Clear Sans Light" panose="020B0303030202020304" pitchFamily="34" charset="0"/>
              </a:rPr>
              <a:t>? Why?</a:t>
            </a:r>
          </a:p>
        </p:txBody>
      </p:sp>
      <p:sp>
        <p:nvSpPr>
          <p:cNvPr id="9" name="Rectangle 8"/>
          <p:cNvSpPr/>
          <p:nvPr/>
        </p:nvSpPr>
        <p:spPr>
          <a:xfrm>
            <a:off x="684213" y="544248"/>
            <a:ext cx="7775575" cy="772107"/>
          </a:xfrm>
          <a:prstGeom prst="rect">
            <a:avLst/>
          </a:prstGeom>
        </p:spPr>
        <p:txBody>
          <a:bodyPr wrap="square" lIns="0" tIns="108000" rIns="0" bIns="108000">
            <a:spAutoFit/>
          </a:bodyPr>
          <a:lstStyle/>
          <a:p>
            <a:pPr algn="ctr">
              <a:spcBef>
                <a:spcPct val="0"/>
              </a:spcBef>
              <a:defRPr/>
            </a:pPr>
            <a:r>
              <a:rPr lang="en-GB" sz="3600" dirty="0">
                <a:solidFill>
                  <a:srgbClr val="4EB2E5"/>
                </a:solidFill>
                <a:latin typeface="Twinkl SemiBold"/>
                <a:cs typeface="Clear Sans Light" panose="020B0303030202020304" pitchFamily="34" charset="0"/>
              </a:rPr>
              <a:t>Starter</a:t>
            </a:r>
          </a:p>
        </p:txBody>
      </p:sp>
      <p:sp>
        <p:nvSpPr>
          <p:cNvPr id="3" name="Rectangle 2">
            <a:extLst>
              <a:ext uri="{FF2B5EF4-FFF2-40B4-BE49-F238E27FC236}">
                <a16:creationId xmlns:a16="http://schemas.microsoft.com/office/drawing/2014/main" xmlns="" id="{2DD2610D-989A-4FE2-8CBC-A424CDE162F7}"/>
              </a:ext>
            </a:extLst>
          </p:cNvPr>
          <p:cNvSpPr/>
          <p:nvPr/>
        </p:nvSpPr>
        <p:spPr>
          <a:xfrm>
            <a:off x="684212" y="4477226"/>
            <a:ext cx="7775575" cy="1723549"/>
          </a:xfrm>
          <a:prstGeom prst="rect">
            <a:avLst/>
          </a:prstGeom>
        </p:spPr>
        <p:txBody>
          <a:bodyPr wrap="square" lIns="0" tIns="0" rIns="0" bIns="0">
            <a:spAutoFit/>
          </a:bodyPr>
          <a:lstStyle/>
          <a:p>
            <a:r>
              <a:rPr lang="en-GB" sz="1600" dirty="0">
                <a:latin typeface="+mj-lt"/>
                <a:ea typeface="Calibri" panose="020F0502020204030204" pitchFamily="34" charset="0"/>
              </a:rPr>
              <a:t>Extension</a:t>
            </a:r>
          </a:p>
          <a:p>
            <a:r>
              <a:rPr lang="en-GB" sz="1600" dirty="0">
                <a:ea typeface="Calibri" panose="020F0502020204030204" pitchFamily="34" charset="0"/>
              </a:rPr>
              <a:t>Are the results repeatable? If they are, how can you tell? If not, what would you need to do to check repeatability?</a:t>
            </a:r>
          </a:p>
          <a:p>
            <a:endParaRPr lang="en-GB" sz="1600" dirty="0"/>
          </a:p>
          <a:p>
            <a:r>
              <a:rPr lang="en-GB" sz="1600" dirty="0">
                <a:latin typeface="+mj-lt"/>
              </a:rPr>
              <a:t>Answer:</a:t>
            </a:r>
          </a:p>
          <a:p>
            <a:r>
              <a:rPr lang="en-GB" sz="1600" dirty="0"/>
              <a:t>No, you cannot tell if the results are repeatable because you only have one set of data. You would need to repeat the experiment to see if the results were similar.</a:t>
            </a:r>
          </a:p>
        </p:txBody>
      </p:sp>
      <p:graphicFrame>
        <p:nvGraphicFramePr>
          <p:cNvPr id="5" name="Table 4">
            <a:extLst>
              <a:ext uri="{FF2B5EF4-FFF2-40B4-BE49-F238E27FC236}">
                <a16:creationId xmlns:a16="http://schemas.microsoft.com/office/drawing/2014/main" xmlns="" id="{DE46F51F-2C35-48F7-9095-9BA97A3A990E}"/>
              </a:ext>
            </a:extLst>
          </p:cNvPr>
          <p:cNvGraphicFramePr>
            <a:graphicFrameLocks noGrp="1"/>
          </p:cNvGraphicFramePr>
          <p:nvPr>
            <p:extLst>
              <p:ext uri="{D42A27DB-BD31-4B8C-83A1-F6EECF244321}">
                <p14:modId xmlns:p14="http://schemas.microsoft.com/office/powerpoint/2010/main" val="482476627"/>
              </p:ext>
            </p:extLst>
          </p:nvPr>
        </p:nvGraphicFramePr>
        <p:xfrm>
          <a:off x="1523999" y="2053896"/>
          <a:ext cx="6096000" cy="2250200"/>
        </p:xfrm>
        <a:graphic>
          <a:graphicData uri="http://schemas.openxmlformats.org/drawingml/2006/table">
            <a:tbl>
              <a:tblPr firstRow="1" bandRow="1">
                <a:tableStyleId>{5C22544A-7EE6-4342-B048-85BDC9FD1C3A}</a:tableStyleId>
              </a:tblPr>
              <a:tblGrid>
                <a:gridCol w="3048000">
                  <a:extLst>
                    <a:ext uri="{9D8B030D-6E8A-4147-A177-3AD203B41FA5}">
                      <a16:colId xmlns:a16="http://schemas.microsoft.com/office/drawing/2014/main" xmlns="" val="2679761409"/>
                    </a:ext>
                  </a:extLst>
                </a:gridCol>
                <a:gridCol w="3048000">
                  <a:extLst>
                    <a:ext uri="{9D8B030D-6E8A-4147-A177-3AD203B41FA5}">
                      <a16:colId xmlns:a16="http://schemas.microsoft.com/office/drawing/2014/main" xmlns="" val="2429193536"/>
                    </a:ext>
                  </a:extLst>
                </a:gridCol>
              </a:tblGrid>
              <a:tr h="396000">
                <a:tc>
                  <a:txBody>
                    <a:bodyPr/>
                    <a:lstStyle/>
                    <a:p>
                      <a:endParaRPr lang="en-GB" sz="1600" b="1" dirty="0">
                        <a:latin typeface="+mj-lt"/>
                      </a:endParaRPr>
                    </a:p>
                  </a:txBody>
                  <a:tcPr anchor="ctr">
                    <a:solidFill>
                      <a:srgbClr val="639FCE"/>
                    </a:solidFill>
                  </a:tcPr>
                </a:tc>
                <a:tc>
                  <a:txBody>
                    <a:bodyPr/>
                    <a:lstStyle/>
                    <a:p>
                      <a:r>
                        <a:rPr lang="en-GB" sz="1600" b="1" dirty="0">
                          <a:latin typeface="+mj-lt"/>
                        </a:rPr>
                        <a:t>Temperature</a:t>
                      </a:r>
                    </a:p>
                  </a:txBody>
                  <a:tcPr anchor="ctr">
                    <a:solidFill>
                      <a:srgbClr val="639FCE"/>
                    </a:solidFill>
                  </a:tcPr>
                </a:tc>
                <a:extLst>
                  <a:ext uri="{0D108BD9-81ED-4DB2-BD59-A6C34878D82A}">
                    <a16:rowId xmlns:a16="http://schemas.microsoft.com/office/drawing/2014/main" xmlns="" val="1718532884"/>
                  </a:ext>
                </a:extLst>
              </a:tr>
              <a:tr h="370840">
                <a:tc>
                  <a:txBody>
                    <a:bodyPr/>
                    <a:lstStyle/>
                    <a:p>
                      <a:r>
                        <a:rPr lang="en-GB" sz="1600" b="1" dirty="0">
                          <a:solidFill>
                            <a:schemeClr val="tx1"/>
                          </a:solidFill>
                          <a:latin typeface="+mj-lt"/>
                        </a:rPr>
                        <a:t>74</a:t>
                      </a:r>
                    </a:p>
                  </a:txBody>
                  <a:tcPr anchor="ctr">
                    <a:solidFill>
                      <a:srgbClr val="91C8E5"/>
                    </a:solidFill>
                  </a:tcPr>
                </a:tc>
                <a:tc>
                  <a:txBody>
                    <a:bodyPr/>
                    <a:lstStyle/>
                    <a:p>
                      <a:r>
                        <a:rPr lang="en-GB" sz="1600" b="1" dirty="0">
                          <a:solidFill>
                            <a:schemeClr val="tx1"/>
                          </a:solidFill>
                          <a:latin typeface="+mj-lt"/>
                        </a:rPr>
                        <a:t>10</a:t>
                      </a:r>
                      <a:r>
                        <a:rPr lang="en-GB" sz="1600" b="1" dirty="0">
                          <a:solidFill>
                            <a:schemeClr val="tx1"/>
                          </a:solidFill>
                          <a:latin typeface="+mj-lt"/>
                          <a:cs typeface="Arial" panose="020B0604020202020204" pitchFamily="34" charset="0"/>
                        </a:rPr>
                        <a:t>°C</a:t>
                      </a:r>
                      <a:endParaRPr lang="en-GB" sz="1600" b="1" dirty="0">
                        <a:solidFill>
                          <a:schemeClr val="tx1"/>
                        </a:solidFill>
                        <a:latin typeface="+mj-lt"/>
                      </a:endParaRPr>
                    </a:p>
                  </a:txBody>
                  <a:tcPr anchor="ctr">
                    <a:solidFill>
                      <a:srgbClr val="91C8E5"/>
                    </a:solidFill>
                  </a:tcPr>
                </a:tc>
                <a:extLst>
                  <a:ext uri="{0D108BD9-81ED-4DB2-BD59-A6C34878D82A}">
                    <a16:rowId xmlns:a16="http://schemas.microsoft.com/office/drawing/2014/main" xmlns="" val="3862347646"/>
                  </a:ext>
                </a:extLst>
              </a:tr>
              <a:tr h="370840">
                <a:tc>
                  <a:txBody>
                    <a:bodyPr/>
                    <a:lstStyle/>
                    <a:p>
                      <a:r>
                        <a:rPr lang="en-GB" sz="1600" b="1" dirty="0">
                          <a:solidFill>
                            <a:schemeClr val="tx1"/>
                          </a:solidFill>
                          <a:latin typeface="+mj-lt"/>
                        </a:rPr>
                        <a:t>69</a:t>
                      </a:r>
                    </a:p>
                  </a:txBody>
                  <a:tcPr anchor="ctr">
                    <a:solidFill>
                      <a:srgbClr val="AFDFF9"/>
                    </a:solidFill>
                  </a:tcPr>
                </a:tc>
                <a:tc>
                  <a:txBody>
                    <a:bodyPr/>
                    <a:lstStyle/>
                    <a:p>
                      <a:r>
                        <a:rPr lang="en-GB" sz="1600" b="1" dirty="0">
                          <a:solidFill>
                            <a:schemeClr val="tx1"/>
                          </a:solidFill>
                          <a:latin typeface="+mj-lt"/>
                        </a:rPr>
                        <a:t>20</a:t>
                      </a:r>
                      <a:r>
                        <a:rPr lang="en-GB" sz="1600" b="1" dirty="0">
                          <a:solidFill>
                            <a:schemeClr val="tx1"/>
                          </a:solidFill>
                          <a:latin typeface="+mj-lt"/>
                          <a:cs typeface="Arial" panose="020B0604020202020204" pitchFamily="34" charset="0"/>
                        </a:rPr>
                        <a:t>°C</a:t>
                      </a:r>
                      <a:endParaRPr lang="en-GB" sz="1600" b="1" dirty="0">
                        <a:solidFill>
                          <a:schemeClr val="tx1"/>
                        </a:solidFill>
                        <a:latin typeface="+mj-lt"/>
                      </a:endParaRPr>
                    </a:p>
                  </a:txBody>
                  <a:tcPr anchor="ctr">
                    <a:solidFill>
                      <a:srgbClr val="AFDFF9"/>
                    </a:solidFill>
                  </a:tcPr>
                </a:tc>
                <a:extLst>
                  <a:ext uri="{0D108BD9-81ED-4DB2-BD59-A6C34878D82A}">
                    <a16:rowId xmlns:a16="http://schemas.microsoft.com/office/drawing/2014/main" xmlns="" val="303280864"/>
                  </a:ext>
                </a:extLst>
              </a:tr>
              <a:tr h="370840">
                <a:tc>
                  <a:txBody>
                    <a:bodyPr/>
                    <a:lstStyle/>
                    <a:p>
                      <a:r>
                        <a:rPr lang="en-GB" sz="1600" b="1" dirty="0">
                          <a:solidFill>
                            <a:schemeClr val="tx1"/>
                          </a:solidFill>
                          <a:latin typeface="+mj-lt"/>
                        </a:rPr>
                        <a:t>57</a:t>
                      </a:r>
                    </a:p>
                  </a:txBody>
                  <a:tcPr anchor="ctr">
                    <a:solidFill>
                      <a:srgbClr val="91C8E5"/>
                    </a:solidFill>
                  </a:tcPr>
                </a:tc>
                <a:tc>
                  <a:txBody>
                    <a:bodyPr/>
                    <a:lstStyle/>
                    <a:p>
                      <a:r>
                        <a:rPr lang="en-GB" sz="1600" b="1" dirty="0">
                          <a:solidFill>
                            <a:schemeClr val="tx1"/>
                          </a:solidFill>
                          <a:latin typeface="+mj-lt"/>
                        </a:rPr>
                        <a:t>30</a:t>
                      </a:r>
                      <a:r>
                        <a:rPr lang="en-GB" sz="1600" b="1" dirty="0">
                          <a:solidFill>
                            <a:schemeClr val="tx1"/>
                          </a:solidFill>
                          <a:latin typeface="+mj-lt"/>
                          <a:cs typeface="Arial" panose="020B0604020202020204" pitchFamily="34" charset="0"/>
                        </a:rPr>
                        <a:t>°C</a:t>
                      </a:r>
                      <a:endParaRPr lang="en-GB" sz="1600" b="1" dirty="0">
                        <a:solidFill>
                          <a:schemeClr val="tx1"/>
                        </a:solidFill>
                        <a:latin typeface="+mj-lt"/>
                      </a:endParaRPr>
                    </a:p>
                  </a:txBody>
                  <a:tcPr anchor="ctr">
                    <a:solidFill>
                      <a:srgbClr val="91C8E5"/>
                    </a:solidFill>
                  </a:tcPr>
                </a:tc>
                <a:extLst>
                  <a:ext uri="{0D108BD9-81ED-4DB2-BD59-A6C34878D82A}">
                    <a16:rowId xmlns:a16="http://schemas.microsoft.com/office/drawing/2014/main" xmlns="" val="4058283175"/>
                  </a:ext>
                </a:extLst>
              </a:tr>
              <a:tr h="370840">
                <a:tc>
                  <a:txBody>
                    <a:bodyPr/>
                    <a:lstStyle/>
                    <a:p>
                      <a:r>
                        <a:rPr lang="en-GB" sz="1600" b="1" dirty="0">
                          <a:solidFill>
                            <a:schemeClr val="tx1"/>
                          </a:solidFill>
                          <a:latin typeface="+mj-lt"/>
                        </a:rPr>
                        <a:t>45</a:t>
                      </a:r>
                    </a:p>
                  </a:txBody>
                  <a:tcPr anchor="ctr">
                    <a:solidFill>
                      <a:srgbClr val="AFDFF9"/>
                    </a:solidFill>
                  </a:tcPr>
                </a:tc>
                <a:tc>
                  <a:txBody>
                    <a:bodyPr/>
                    <a:lstStyle/>
                    <a:p>
                      <a:r>
                        <a:rPr lang="en-GB" sz="1600" b="1" dirty="0">
                          <a:solidFill>
                            <a:schemeClr val="tx1"/>
                          </a:solidFill>
                          <a:latin typeface="+mj-lt"/>
                        </a:rPr>
                        <a:t>40</a:t>
                      </a:r>
                      <a:r>
                        <a:rPr lang="en-GB" sz="1600" b="1" dirty="0">
                          <a:solidFill>
                            <a:schemeClr val="tx1"/>
                          </a:solidFill>
                          <a:latin typeface="+mj-lt"/>
                          <a:cs typeface="Arial" panose="020B0604020202020204" pitchFamily="34" charset="0"/>
                        </a:rPr>
                        <a:t>°C</a:t>
                      </a:r>
                      <a:endParaRPr lang="en-GB" sz="1600" b="1" dirty="0">
                        <a:solidFill>
                          <a:schemeClr val="tx1"/>
                        </a:solidFill>
                        <a:latin typeface="+mj-lt"/>
                      </a:endParaRPr>
                    </a:p>
                  </a:txBody>
                  <a:tcPr anchor="ctr">
                    <a:solidFill>
                      <a:srgbClr val="AFDFF9"/>
                    </a:solidFill>
                  </a:tcPr>
                </a:tc>
                <a:extLst>
                  <a:ext uri="{0D108BD9-81ED-4DB2-BD59-A6C34878D82A}">
                    <a16:rowId xmlns:a16="http://schemas.microsoft.com/office/drawing/2014/main" xmlns="" val="1791147592"/>
                  </a:ext>
                </a:extLst>
              </a:tr>
              <a:tr h="370840">
                <a:tc>
                  <a:txBody>
                    <a:bodyPr/>
                    <a:lstStyle/>
                    <a:p>
                      <a:r>
                        <a:rPr lang="en-GB" sz="1600" b="1" dirty="0">
                          <a:solidFill>
                            <a:schemeClr val="tx1"/>
                          </a:solidFill>
                          <a:latin typeface="+mj-lt"/>
                        </a:rPr>
                        <a:t>30s</a:t>
                      </a:r>
                    </a:p>
                  </a:txBody>
                  <a:tcPr anchor="ctr">
                    <a:solidFill>
                      <a:srgbClr val="91C8E5"/>
                    </a:solidFill>
                  </a:tcPr>
                </a:tc>
                <a:tc>
                  <a:txBody>
                    <a:bodyPr/>
                    <a:lstStyle/>
                    <a:p>
                      <a:r>
                        <a:rPr lang="en-GB" sz="1600" b="1" dirty="0">
                          <a:solidFill>
                            <a:schemeClr val="tx1"/>
                          </a:solidFill>
                          <a:latin typeface="+mj-lt"/>
                        </a:rPr>
                        <a:t>50</a:t>
                      </a:r>
                      <a:r>
                        <a:rPr lang="en-GB" sz="1600" b="1" dirty="0">
                          <a:solidFill>
                            <a:schemeClr val="tx1"/>
                          </a:solidFill>
                          <a:latin typeface="+mj-lt"/>
                          <a:cs typeface="Arial" panose="020B0604020202020204" pitchFamily="34" charset="0"/>
                        </a:rPr>
                        <a:t>°C</a:t>
                      </a:r>
                      <a:endParaRPr lang="en-GB" sz="1600" b="1" dirty="0">
                        <a:solidFill>
                          <a:schemeClr val="tx1"/>
                        </a:solidFill>
                        <a:latin typeface="+mj-lt"/>
                      </a:endParaRPr>
                    </a:p>
                  </a:txBody>
                  <a:tcPr anchor="ctr">
                    <a:solidFill>
                      <a:srgbClr val="91C8E5"/>
                    </a:solidFill>
                  </a:tcPr>
                </a:tc>
                <a:extLst>
                  <a:ext uri="{0D108BD9-81ED-4DB2-BD59-A6C34878D82A}">
                    <a16:rowId xmlns:a16="http://schemas.microsoft.com/office/drawing/2014/main" xmlns="" val="4268448515"/>
                  </a:ext>
                </a:extLst>
              </a:tr>
            </a:tbl>
          </a:graphicData>
        </a:graphic>
      </p:graphicFrame>
      <p:graphicFrame>
        <p:nvGraphicFramePr>
          <p:cNvPr id="6" name="Table 5">
            <a:extLst>
              <a:ext uri="{FF2B5EF4-FFF2-40B4-BE49-F238E27FC236}">
                <a16:creationId xmlns:a16="http://schemas.microsoft.com/office/drawing/2014/main" xmlns="" id="{76D456BA-7327-4BC4-983A-C7692873F093}"/>
              </a:ext>
            </a:extLst>
          </p:cNvPr>
          <p:cNvGraphicFramePr>
            <a:graphicFrameLocks noGrp="1"/>
          </p:cNvGraphicFramePr>
          <p:nvPr>
            <p:extLst>
              <p:ext uri="{D42A27DB-BD31-4B8C-83A1-F6EECF244321}">
                <p14:modId xmlns:p14="http://schemas.microsoft.com/office/powerpoint/2010/main" val="4154712338"/>
              </p:ext>
            </p:extLst>
          </p:nvPr>
        </p:nvGraphicFramePr>
        <p:xfrm>
          <a:off x="1524000" y="2055211"/>
          <a:ext cx="6096000" cy="2248885"/>
        </p:xfrm>
        <a:graphic>
          <a:graphicData uri="http://schemas.openxmlformats.org/drawingml/2006/table">
            <a:tbl>
              <a:tblPr firstRow="1" bandRow="1">
                <a:tableStyleId>{5C22544A-7EE6-4342-B048-85BDC9FD1C3A}</a:tableStyleId>
              </a:tblPr>
              <a:tblGrid>
                <a:gridCol w="3048000">
                  <a:extLst>
                    <a:ext uri="{9D8B030D-6E8A-4147-A177-3AD203B41FA5}">
                      <a16:colId xmlns:a16="http://schemas.microsoft.com/office/drawing/2014/main" xmlns="" val="2512313112"/>
                    </a:ext>
                  </a:extLst>
                </a:gridCol>
                <a:gridCol w="3048000">
                  <a:extLst>
                    <a:ext uri="{9D8B030D-6E8A-4147-A177-3AD203B41FA5}">
                      <a16:colId xmlns:a16="http://schemas.microsoft.com/office/drawing/2014/main" xmlns="" val="2349787864"/>
                    </a:ext>
                  </a:extLst>
                </a:gridCol>
              </a:tblGrid>
              <a:tr h="394685">
                <a:tc>
                  <a:txBody>
                    <a:bodyPr/>
                    <a:lstStyle/>
                    <a:p>
                      <a:r>
                        <a:rPr lang="en-GB" sz="1600" dirty="0">
                          <a:latin typeface="+mj-lt"/>
                        </a:rPr>
                        <a:t>Temperature (</a:t>
                      </a:r>
                      <a:r>
                        <a:rPr lang="en-GB" sz="1600" dirty="0">
                          <a:latin typeface="+mj-lt"/>
                          <a:cs typeface="Arial" panose="020B0604020202020204" pitchFamily="34" charset="0"/>
                        </a:rPr>
                        <a:t>°C)</a:t>
                      </a:r>
                      <a:endParaRPr lang="en-GB" sz="1600" dirty="0">
                        <a:latin typeface="+mj-lt"/>
                      </a:endParaRPr>
                    </a:p>
                  </a:txBody>
                  <a:tcPr anchor="ctr">
                    <a:solidFill>
                      <a:srgbClr val="639FCE"/>
                    </a:solidFill>
                  </a:tcPr>
                </a:tc>
                <a:tc>
                  <a:txBody>
                    <a:bodyPr/>
                    <a:lstStyle/>
                    <a:p>
                      <a:r>
                        <a:rPr lang="en-GB" sz="1600" dirty="0">
                          <a:latin typeface="+mj-lt"/>
                        </a:rPr>
                        <a:t>Time taken to dissolve (s)</a:t>
                      </a:r>
                    </a:p>
                  </a:txBody>
                  <a:tcPr anchor="ctr">
                    <a:solidFill>
                      <a:srgbClr val="639FCE"/>
                    </a:solidFill>
                  </a:tcPr>
                </a:tc>
                <a:extLst>
                  <a:ext uri="{0D108BD9-81ED-4DB2-BD59-A6C34878D82A}">
                    <a16:rowId xmlns:a16="http://schemas.microsoft.com/office/drawing/2014/main" xmlns="" val="970929795"/>
                  </a:ext>
                </a:extLst>
              </a:tr>
              <a:tr h="370840">
                <a:tc>
                  <a:txBody>
                    <a:bodyPr/>
                    <a:lstStyle/>
                    <a:p>
                      <a:r>
                        <a:rPr lang="en-GB" sz="1600" dirty="0">
                          <a:latin typeface="+mj-lt"/>
                        </a:rPr>
                        <a:t>10</a:t>
                      </a:r>
                    </a:p>
                  </a:txBody>
                  <a:tcPr anchor="ctr">
                    <a:solidFill>
                      <a:srgbClr val="91C8E5"/>
                    </a:solidFill>
                  </a:tcPr>
                </a:tc>
                <a:tc>
                  <a:txBody>
                    <a:bodyPr/>
                    <a:lstStyle/>
                    <a:p>
                      <a:r>
                        <a:rPr lang="en-GB" sz="1600" dirty="0">
                          <a:latin typeface="+mj-lt"/>
                        </a:rPr>
                        <a:t>74</a:t>
                      </a:r>
                    </a:p>
                  </a:txBody>
                  <a:tcPr anchor="ctr">
                    <a:solidFill>
                      <a:srgbClr val="91C8E5"/>
                    </a:solidFill>
                  </a:tcPr>
                </a:tc>
                <a:extLst>
                  <a:ext uri="{0D108BD9-81ED-4DB2-BD59-A6C34878D82A}">
                    <a16:rowId xmlns:a16="http://schemas.microsoft.com/office/drawing/2014/main" xmlns="" val="3552997289"/>
                  </a:ext>
                </a:extLst>
              </a:tr>
              <a:tr h="370840">
                <a:tc>
                  <a:txBody>
                    <a:bodyPr/>
                    <a:lstStyle/>
                    <a:p>
                      <a:r>
                        <a:rPr lang="en-GB" sz="1600" dirty="0">
                          <a:latin typeface="+mj-lt"/>
                        </a:rPr>
                        <a:t>20</a:t>
                      </a:r>
                    </a:p>
                  </a:txBody>
                  <a:tcPr anchor="ctr">
                    <a:solidFill>
                      <a:srgbClr val="AFDFF9"/>
                    </a:solidFill>
                  </a:tcPr>
                </a:tc>
                <a:tc>
                  <a:txBody>
                    <a:bodyPr/>
                    <a:lstStyle/>
                    <a:p>
                      <a:r>
                        <a:rPr lang="en-GB" sz="1600" dirty="0">
                          <a:latin typeface="+mj-lt"/>
                        </a:rPr>
                        <a:t>69</a:t>
                      </a:r>
                    </a:p>
                  </a:txBody>
                  <a:tcPr anchor="ctr">
                    <a:solidFill>
                      <a:srgbClr val="AFDFF9"/>
                    </a:solidFill>
                  </a:tcPr>
                </a:tc>
                <a:extLst>
                  <a:ext uri="{0D108BD9-81ED-4DB2-BD59-A6C34878D82A}">
                    <a16:rowId xmlns:a16="http://schemas.microsoft.com/office/drawing/2014/main" xmlns="" val="1753258093"/>
                  </a:ext>
                </a:extLst>
              </a:tr>
              <a:tr h="370840">
                <a:tc>
                  <a:txBody>
                    <a:bodyPr/>
                    <a:lstStyle/>
                    <a:p>
                      <a:r>
                        <a:rPr lang="en-GB" sz="1600" dirty="0">
                          <a:latin typeface="+mj-lt"/>
                        </a:rPr>
                        <a:t>30</a:t>
                      </a:r>
                    </a:p>
                  </a:txBody>
                  <a:tcPr anchor="ctr">
                    <a:solidFill>
                      <a:srgbClr val="91C8E5"/>
                    </a:solidFill>
                  </a:tcPr>
                </a:tc>
                <a:tc>
                  <a:txBody>
                    <a:bodyPr/>
                    <a:lstStyle/>
                    <a:p>
                      <a:r>
                        <a:rPr lang="en-GB" sz="1600" dirty="0">
                          <a:latin typeface="+mj-lt"/>
                        </a:rPr>
                        <a:t>57</a:t>
                      </a:r>
                    </a:p>
                  </a:txBody>
                  <a:tcPr anchor="ctr">
                    <a:solidFill>
                      <a:srgbClr val="91C8E5"/>
                    </a:solidFill>
                  </a:tcPr>
                </a:tc>
                <a:extLst>
                  <a:ext uri="{0D108BD9-81ED-4DB2-BD59-A6C34878D82A}">
                    <a16:rowId xmlns:a16="http://schemas.microsoft.com/office/drawing/2014/main" xmlns="" val="2724527195"/>
                  </a:ext>
                </a:extLst>
              </a:tr>
              <a:tr h="370840">
                <a:tc>
                  <a:txBody>
                    <a:bodyPr/>
                    <a:lstStyle/>
                    <a:p>
                      <a:r>
                        <a:rPr lang="en-GB" sz="1600" dirty="0">
                          <a:latin typeface="+mj-lt"/>
                        </a:rPr>
                        <a:t>40</a:t>
                      </a:r>
                    </a:p>
                  </a:txBody>
                  <a:tcPr anchor="ctr">
                    <a:solidFill>
                      <a:srgbClr val="AFDFF9"/>
                    </a:solidFill>
                  </a:tcPr>
                </a:tc>
                <a:tc>
                  <a:txBody>
                    <a:bodyPr/>
                    <a:lstStyle/>
                    <a:p>
                      <a:r>
                        <a:rPr lang="en-GB" sz="1600" dirty="0">
                          <a:latin typeface="+mj-lt"/>
                        </a:rPr>
                        <a:t>45</a:t>
                      </a:r>
                    </a:p>
                  </a:txBody>
                  <a:tcPr anchor="ctr">
                    <a:solidFill>
                      <a:srgbClr val="AFDFF9"/>
                    </a:solidFill>
                  </a:tcPr>
                </a:tc>
                <a:extLst>
                  <a:ext uri="{0D108BD9-81ED-4DB2-BD59-A6C34878D82A}">
                    <a16:rowId xmlns:a16="http://schemas.microsoft.com/office/drawing/2014/main" xmlns="" val="706778146"/>
                  </a:ext>
                </a:extLst>
              </a:tr>
              <a:tr h="370840">
                <a:tc>
                  <a:txBody>
                    <a:bodyPr/>
                    <a:lstStyle/>
                    <a:p>
                      <a:r>
                        <a:rPr lang="en-GB" sz="1600" dirty="0">
                          <a:latin typeface="+mj-lt"/>
                        </a:rPr>
                        <a:t>50</a:t>
                      </a:r>
                    </a:p>
                  </a:txBody>
                  <a:tcPr anchor="ctr">
                    <a:solidFill>
                      <a:srgbClr val="91C8E5"/>
                    </a:solidFill>
                  </a:tcPr>
                </a:tc>
                <a:tc>
                  <a:txBody>
                    <a:bodyPr/>
                    <a:lstStyle/>
                    <a:p>
                      <a:r>
                        <a:rPr lang="en-GB" sz="1600" dirty="0">
                          <a:latin typeface="+mj-lt"/>
                        </a:rPr>
                        <a:t>30</a:t>
                      </a:r>
                    </a:p>
                  </a:txBody>
                  <a:tcPr anchor="ctr">
                    <a:solidFill>
                      <a:srgbClr val="91C8E5"/>
                    </a:solidFill>
                  </a:tcPr>
                </a:tc>
                <a:extLst>
                  <a:ext uri="{0D108BD9-81ED-4DB2-BD59-A6C34878D82A}">
                    <a16:rowId xmlns:a16="http://schemas.microsoft.com/office/drawing/2014/main" xmlns="" val="3644376497"/>
                  </a:ext>
                </a:extLst>
              </a:tr>
            </a:tbl>
          </a:graphicData>
        </a:graphic>
      </p:graphicFrame>
      <p:pic>
        <p:nvPicPr>
          <p:cNvPr id="7" name="Picture 6">
            <a:extLst>
              <a:ext uri="{FF2B5EF4-FFF2-40B4-BE49-F238E27FC236}">
                <a16:creationId xmlns:a16="http://schemas.microsoft.com/office/drawing/2014/main" xmlns="" id="{7909F0CA-FBCF-4943-BB06-2B3C7B93AF1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43752" y="549275"/>
            <a:ext cx="723986" cy="720000"/>
          </a:xfrm>
          <a:prstGeom prst="rect">
            <a:avLst/>
          </a:prstGeom>
        </p:spPr>
      </p:pic>
    </p:spTree>
    <p:extLst>
      <p:ext uri="{BB962C8B-B14F-4D97-AF65-F5344CB8AC3E}">
        <p14:creationId xmlns:p14="http://schemas.microsoft.com/office/powerpoint/2010/main" val="2381141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84212" y="1316355"/>
            <a:ext cx="7775575" cy="246221"/>
          </a:xfrm>
          <a:prstGeom prst="rect">
            <a:avLst/>
          </a:prstGeom>
        </p:spPr>
        <p:txBody>
          <a:bodyPr wrap="square" lIns="0" tIns="0" rIns="0" bIns="0">
            <a:spAutoFit/>
          </a:bodyPr>
          <a:lstStyle/>
          <a:p>
            <a:pPr>
              <a:spcBef>
                <a:spcPct val="0"/>
              </a:spcBef>
              <a:defRPr/>
            </a:pPr>
            <a:r>
              <a:rPr lang="en-GB" sz="1600" dirty="0">
                <a:solidFill>
                  <a:prstClr val="black">
                    <a:lumMod val="95000"/>
                    <a:lumOff val="5000"/>
                  </a:prstClr>
                </a:solidFill>
                <a:cs typeface="Clear Sans Light" panose="020B0303030202020304" pitchFamily="34" charset="0"/>
              </a:rPr>
              <a:t>Summarise what should be included in a table and where it should go.</a:t>
            </a:r>
          </a:p>
        </p:txBody>
      </p:sp>
      <p:sp>
        <p:nvSpPr>
          <p:cNvPr id="9" name="Rectangle 8"/>
          <p:cNvSpPr/>
          <p:nvPr/>
        </p:nvSpPr>
        <p:spPr>
          <a:xfrm>
            <a:off x="684213" y="544248"/>
            <a:ext cx="7775575" cy="772107"/>
          </a:xfrm>
          <a:prstGeom prst="rect">
            <a:avLst/>
          </a:prstGeom>
        </p:spPr>
        <p:txBody>
          <a:bodyPr wrap="square" lIns="0" tIns="108000" rIns="0" bIns="108000">
            <a:spAutoFit/>
          </a:bodyPr>
          <a:lstStyle/>
          <a:p>
            <a:pPr algn="ctr">
              <a:spcBef>
                <a:spcPct val="0"/>
              </a:spcBef>
              <a:defRPr/>
            </a:pPr>
            <a:r>
              <a:rPr lang="en-GB" sz="3600" dirty="0">
                <a:solidFill>
                  <a:srgbClr val="4EB2E5"/>
                </a:solidFill>
                <a:latin typeface="Twinkl SemiBold"/>
                <a:cs typeface="Clear Sans Light" panose="020B0303030202020304" pitchFamily="34" charset="0"/>
              </a:rPr>
              <a:t>What to Include</a:t>
            </a:r>
          </a:p>
        </p:txBody>
      </p:sp>
      <p:sp>
        <p:nvSpPr>
          <p:cNvPr id="3" name="Rectangle 2">
            <a:extLst>
              <a:ext uri="{FF2B5EF4-FFF2-40B4-BE49-F238E27FC236}">
                <a16:creationId xmlns:a16="http://schemas.microsoft.com/office/drawing/2014/main" xmlns="" id="{2DD2610D-989A-4FE2-8CBC-A424CDE162F7}"/>
              </a:ext>
            </a:extLst>
          </p:cNvPr>
          <p:cNvSpPr/>
          <p:nvPr/>
        </p:nvSpPr>
        <p:spPr>
          <a:xfrm>
            <a:off x="684212" y="4969669"/>
            <a:ext cx="7775575" cy="1231106"/>
          </a:xfrm>
          <a:prstGeom prst="rect">
            <a:avLst/>
          </a:prstGeom>
        </p:spPr>
        <p:txBody>
          <a:bodyPr wrap="square" lIns="0" tIns="0" rIns="0" bIns="0">
            <a:spAutoFit/>
          </a:bodyPr>
          <a:lstStyle/>
          <a:p>
            <a:r>
              <a:rPr lang="en-GB" sz="1600" dirty="0">
                <a:latin typeface="+mj-lt"/>
              </a:rPr>
              <a:t>Independent variable </a:t>
            </a:r>
            <a:r>
              <a:rPr lang="en-GB" sz="1600" dirty="0"/>
              <a:t>in the left-hand column.</a:t>
            </a:r>
          </a:p>
          <a:p>
            <a:r>
              <a:rPr lang="en-GB" sz="1600" dirty="0">
                <a:latin typeface="+mj-lt"/>
              </a:rPr>
              <a:t>Dependent variable </a:t>
            </a:r>
            <a:r>
              <a:rPr lang="en-GB" sz="1600" dirty="0"/>
              <a:t>in the right-hand column.</a:t>
            </a:r>
          </a:p>
          <a:p>
            <a:r>
              <a:rPr lang="en-GB" sz="1600" dirty="0"/>
              <a:t>Space for at least three trials.</a:t>
            </a:r>
          </a:p>
          <a:p>
            <a:r>
              <a:rPr lang="en-GB" sz="1600" dirty="0"/>
              <a:t>Units in the column headings (if there are any).</a:t>
            </a:r>
          </a:p>
          <a:p>
            <a:r>
              <a:rPr lang="en-GB" sz="1600" dirty="0"/>
              <a:t>Mean/average column.</a:t>
            </a:r>
          </a:p>
        </p:txBody>
      </p:sp>
      <p:graphicFrame>
        <p:nvGraphicFramePr>
          <p:cNvPr id="4" name="Table 3">
            <a:extLst>
              <a:ext uri="{FF2B5EF4-FFF2-40B4-BE49-F238E27FC236}">
                <a16:creationId xmlns:a16="http://schemas.microsoft.com/office/drawing/2014/main" xmlns="" id="{D9F0BB92-16CF-4C8D-820D-BEF27ABEAA08}"/>
              </a:ext>
            </a:extLst>
          </p:cNvPr>
          <p:cNvGraphicFramePr>
            <a:graphicFrameLocks noGrp="1"/>
          </p:cNvGraphicFramePr>
          <p:nvPr>
            <p:extLst>
              <p:ext uri="{D42A27DB-BD31-4B8C-83A1-F6EECF244321}">
                <p14:modId xmlns:p14="http://schemas.microsoft.com/office/powerpoint/2010/main" val="2739796710"/>
              </p:ext>
            </p:extLst>
          </p:nvPr>
        </p:nvGraphicFramePr>
        <p:xfrm>
          <a:off x="807394" y="2498408"/>
          <a:ext cx="7529210" cy="2225040"/>
        </p:xfrm>
        <a:graphic>
          <a:graphicData uri="http://schemas.openxmlformats.org/drawingml/2006/table">
            <a:tbl>
              <a:tblPr bandRow="1">
                <a:tableStyleId>{5C22544A-7EE6-4342-B048-85BDC9FD1C3A}</a:tableStyleId>
              </a:tblPr>
              <a:tblGrid>
                <a:gridCol w="1505842">
                  <a:extLst>
                    <a:ext uri="{9D8B030D-6E8A-4147-A177-3AD203B41FA5}">
                      <a16:colId xmlns:a16="http://schemas.microsoft.com/office/drawing/2014/main" xmlns="" val="2621829841"/>
                    </a:ext>
                  </a:extLst>
                </a:gridCol>
                <a:gridCol w="1505842">
                  <a:extLst>
                    <a:ext uri="{9D8B030D-6E8A-4147-A177-3AD203B41FA5}">
                      <a16:colId xmlns:a16="http://schemas.microsoft.com/office/drawing/2014/main" xmlns="" val="2398887496"/>
                    </a:ext>
                  </a:extLst>
                </a:gridCol>
                <a:gridCol w="1505842">
                  <a:extLst>
                    <a:ext uri="{9D8B030D-6E8A-4147-A177-3AD203B41FA5}">
                      <a16:colId xmlns:a16="http://schemas.microsoft.com/office/drawing/2014/main" xmlns="" val="1730094219"/>
                    </a:ext>
                  </a:extLst>
                </a:gridCol>
                <a:gridCol w="1505842">
                  <a:extLst>
                    <a:ext uri="{9D8B030D-6E8A-4147-A177-3AD203B41FA5}">
                      <a16:colId xmlns:a16="http://schemas.microsoft.com/office/drawing/2014/main" xmlns="" val="117377333"/>
                    </a:ext>
                  </a:extLst>
                </a:gridCol>
                <a:gridCol w="1505842">
                  <a:extLst>
                    <a:ext uri="{9D8B030D-6E8A-4147-A177-3AD203B41FA5}">
                      <a16:colId xmlns:a16="http://schemas.microsoft.com/office/drawing/2014/main" xmlns="" val="3977940187"/>
                    </a:ext>
                  </a:extLst>
                </a:gridCol>
              </a:tblGrid>
              <a:tr h="370840">
                <a:tc rowSpan="2">
                  <a:txBody>
                    <a:bodyPr/>
                    <a:lstStyle/>
                    <a:p>
                      <a:endParaRPr lang="en-GB" sz="1600" dirty="0">
                        <a:solidFill>
                          <a:schemeClr val="bg1"/>
                        </a:solidFill>
                        <a:latin typeface="+mj-lt"/>
                      </a:endParaRPr>
                    </a:p>
                  </a:txBody>
                  <a:tcPr anchor="ctr">
                    <a:solidFill>
                      <a:srgbClr val="639FCE"/>
                    </a:solidFill>
                  </a:tcPr>
                </a:tc>
                <a:tc gridSpan="4">
                  <a:txBody>
                    <a:bodyPr/>
                    <a:lstStyle/>
                    <a:p>
                      <a:endParaRPr lang="en-GB" sz="1600" dirty="0">
                        <a:solidFill>
                          <a:schemeClr val="bg1"/>
                        </a:solidFill>
                        <a:latin typeface="+mj-lt"/>
                      </a:endParaRPr>
                    </a:p>
                  </a:txBody>
                  <a:tcPr anchor="ctr">
                    <a:solidFill>
                      <a:srgbClr val="639FCE"/>
                    </a:solidFill>
                  </a:tcPr>
                </a:tc>
                <a:tc hMerge="1">
                  <a:txBody>
                    <a:bodyPr/>
                    <a:lstStyle/>
                    <a:p>
                      <a:endParaRPr lang="en-GB" dirty="0"/>
                    </a:p>
                  </a:txBody>
                  <a:tcPr/>
                </a:tc>
                <a:tc hMerge="1">
                  <a:txBody>
                    <a:bodyPr/>
                    <a:lstStyle/>
                    <a:p>
                      <a:endParaRPr lang="en-GB" dirty="0"/>
                    </a:p>
                  </a:txBody>
                  <a:tcPr/>
                </a:tc>
                <a:tc hMerge="1">
                  <a:txBody>
                    <a:bodyPr/>
                    <a:lstStyle/>
                    <a:p>
                      <a:endParaRPr lang="en-GB" dirty="0"/>
                    </a:p>
                  </a:txBody>
                  <a:tcPr/>
                </a:tc>
                <a:extLst>
                  <a:ext uri="{0D108BD9-81ED-4DB2-BD59-A6C34878D82A}">
                    <a16:rowId xmlns:a16="http://schemas.microsoft.com/office/drawing/2014/main" xmlns="" val="1150694242"/>
                  </a:ext>
                </a:extLst>
              </a:tr>
              <a:tr h="370840">
                <a:tc vMerge="1">
                  <a:txBody>
                    <a:bodyPr/>
                    <a:lstStyle/>
                    <a:p>
                      <a:endParaRPr lang="en-GB" dirty="0"/>
                    </a:p>
                  </a:txBody>
                  <a:tcPr/>
                </a:tc>
                <a:tc>
                  <a:txBody>
                    <a:bodyPr/>
                    <a:lstStyle/>
                    <a:p>
                      <a:r>
                        <a:rPr lang="en-GB" sz="1600" dirty="0">
                          <a:solidFill>
                            <a:schemeClr val="bg1"/>
                          </a:solidFill>
                          <a:latin typeface="+mj-lt"/>
                        </a:rPr>
                        <a:t>Trial 1</a:t>
                      </a:r>
                    </a:p>
                  </a:txBody>
                  <a:tcPr anchor="ctr">
                    <a:lnB w="12700" cap="flat" cmpd="sng" algn="ctr">
                      <a:solidFill>
                        <a:srgbClr val="639FCE"/>
                      </a:solidFill>
                      <a:prstDash val="solid"/>
                      <a:round/>
                      <a:headEnd type="none" w="med" len="med"/>
                      <a:tailEnd type="none" w="med" len="med"/>
                    </a:lnB>
                    <a:solidFill>
                      <a:srgbClr val="639FCE"/>
                    </a:solidFill>
                  </a:tcPr>
                </a:tc>
                <a:tc>
                  <a:txBody>
                    <a:bodyPr/>
                    <a:lstStyle/>
                    <a:p>
                      <a:r>
                        <a:rPr lang="en-GB" sz="1600" dirty="0">
                          <a:solidFill>
                            <a:schemeClr val="bg1"/>
                          </a:solidFill>
                          <a:latin typeface="+mj-lt"/>
                        </a:rPr>
                        <a:t>Trial 2</a:t>
                      </a:r>
                    </a:p>
                  </a:txBody>
                  <a:tcPr anchor="ctr">
                    <a:lnB w="12700" cap="flat" cmpd="sng" algn="ctr">
                      <a:solidFill>
                        <a:srgbClr val="639FCE"/>
                      </a:solidFill>
                      <a:prstDash val="solid"/>
                      <a:round/>
                      <a:headEnd type="none" w="med" len="med"/>
                      <a:tailEnd type="none" w="med" len="med"/>
                    </a:lnB>
                    <a:solidFill>
                      <a:srgbClr val="639FCE"/>
                    </a:solidFill>
                  </a:tcPr>
                </a:tc>
                <a:tc>
                  <a:txBody>
                    <a:bodyPr/>
                    <a:lstStyle/>
                    <a:p>
                      <a:r>
                        <a:rPr lang="en-GB" sz="1600" dirty="0">
                          <a:solidFill>
                            <a:schemeClr val="bg1"/>
                          </a:solidFill>
                          <a:latin typeface="+mj-lt"/>
                        </a:rPr>
                        <a:t>Trial 3</a:t>
                      </a:r>
                    </a:p>
                  </a:txBody>
                  <a:tcPr anchor="ctr">
                    <a:lnB w="12700" cap="flat" cmpd="sng" algn="ctr">
                      <a:solidFill>
                        <a:srgbClr val="639FCE"/>
                      </a:solidFill>
                      <a:prstDash val="solid"/>
                      <a:round/>
                      <a:headEnd type="none" w="med" len="med"/>
                      <a:tailEnd type="none" w="med" len="med"/>
                    </a:lnB>
                    <a:solidFill>
                      <a:srgbClr val="639FCE"/>
                    </a:solidFill>
                  </a:tcPr>
                </a:tc>
                <a:tc>
                  <a:txBody>
                    <a:bodyPr/>
                    <a:lstStyle/>
                    <a:p>
                      <a:r>
                        <a:rPr lang="en-GB" sz="1600" dirty="0">
                          <a:solidFill>
                            <a:schemeClr val="bg1"/>
                          </a:solidFill>
                          <a:latin typeface="+mj-lt"/>
                        </a:rPr>
                        <a:t>Mean/Average</a:t>
                      </a:r>
                    </a:p>
                  </a:txBody>
                  <a:tcPr anchor="ctr">
                    <a:lnB w="12700" cap="flat" cmpd="sng" algn="ctr">
                      <a:solidFill>
                        <a:srgbClr val="639FCE"/>
                      </a:solidFill>
                      <a:prstDash val="solid"/>
                      <a:round/>
                      <a:headEnd type="none" w="med" len="med"/>
                      <a:tailEnd type="none" w="med" len="med"/>
                    </a:lnB>
                    <a:solidFill>
                      <a:srgbClr val="639FCE"/>
                    </a:solidFill>
                  </a:tcPr>
                </a:tc>
                <a:extLst>
                  <a:ext uri="{0D108BD9-81ED-4DB2-BD59-A6C34878D82A}">
                    <a16:rowId xmlns:a16="http://schemas.microsoft.com/office/drawing/2014/main" xmlns="" val="1907834927"/>
                  </a:ext>
                </a:extLst>
              </a:tr>
              <a:tr h="370840">
                <a:tc>
                  <a:txBody>
                    <a:bodyPr/>
                    <a:lstStyle/>
                    <a:p>
                      <a:endParaRPr lang="en-GB" sz="1600" dirty="0">
                        <a:latin typeface="+mj-lt"/>
                      </a:endParaRPr>
                    </a:p>
                  </a:txBody>
                  <a:tcPr anchor="ctr">
                    <a:lnR w="12700" cap="flat" cmpd="sng" algn="ctr">
                      <a:solidFill>
                        <a:srgbClr val="639FCE"/>
                      </a:solidFill>
                      <a:prstDash val="solid"/>
                      <a:round/>
                      <a:headEnd type="none" w="med" len="med"/>
                      <a:tailEnd type="none" w="med" len="med"/>
                    </a:lnR>
                    <a:solidFill>
                      <a:srgbClr val="639FCE"/>
                    </a:solidFill>
                  </a:tcPr>
                </a:tc>
                <a:tc>
                  <a:txBody>
                    <a:bodyPr/>
                    <a:lstStyle/>
                    <a:p>
                      <a:endParaRPr lang="en-GB" sz="1600">
                        <a:latin typeface="+mj-lt"/>
                      </a:endParaRPr>
                    </a:p>
                  </a:txBody>
                  <a:tcPr anchor="ctr">
                    <a:lnL w="12700" cap="flat" cmpd="sng" algn="ctr">
                      <a:solidFill>
                        <a:srgbClr val="639FCE"/>
                      </a:solidFill>
                      <a:prstDash val="solid"/>
                      <a:round/>
                      <a:headEnd type="none" w="med" len="med"/>
                      <a:tailEnd type="none" w="med" len="med"/>
                    </a:lnL>
                    <a:lnR w="12700" cap="flat" cmpd="sng" algn="ctr">
                      <a:solidFill>
                        <a:srgbClr val="639FCE"/>
                      </a:solidFill>
                      <a:prstDash val="solid"/>
                      <a:round/>
                      <a:headEnd type="none" w="med" len="med"/>
                      <a:tailEnd type="none" w="med" len="med"/>
                    </a:lnR>
                    <a:lnT w="12700" cap="flat" cmpd="sng" algn="ctr">
                      <a:solidFill>
                        <a:srgbClr val="639FCE"/>
                      </a:solidFill>
                      <a:prstDash val="solid"/>
                      <a:round/>
                      <a:headEnd type="none" w="med" len="med"/>
                      <a:tailEnd type="none" w="med" len="med"/>
                    </a:lnT>
                    <a:lnB w="12700" cap="flat" cmpd="sng" algn="ctr">
                      <a:solidFill>
                        <a:srgbClr val="639FCE"/>
                      </a:solidFill>
                      <a:prstDash val="solid"/>
                      <a:round/>
                      <a:headEnd type="none" w="med" len="med"/>
                      <a:tailEnd type="none" w="med" len="med"/>
                    </a:lnB>
                    <a:solidFill>
                      <a:schemeClr val="bg1"/>
                    </a:solidFill>
                  </a:tcPr>
                </a:tc>
                <a:tc>
                  <a:txBody>
                    <a:bodyPr/>
                    <a:lstStyle/>
                    <a:p>
                      <a:endParaRPr lang="en-GB" sz="1600">
                        <a:latin typeface="+mj-lt"/>
                      </a:endParaRPr>
                    </a:p>
                  </a:txBody>
                  <a:tcPr anchor="ctr">
                    <a:lnL w="12700" cap="flat" cmpd="sng" algn="ctr">
                      <a:solidFill>
                        <a:srgbClr val="639FCE"/>
                      </a:solidFill>
                      <a:prstDash val="solid"/>
                      <a:round/>
                      <a:headEnd type="none" w="med" len="med"/>
                      <a:tailEnd type="none" w="med" len="med"/>
                    </a:lnL>
                    <a:lnR w="12700" cap="flat" cmpd="sng" algn="ctr">
                      <a:solidFill>
                        <a:srgbClr val="639FCE"/>
                      </a:solidFill>
                      <a:prstDash val="solid"/>
                      <a:round/>
                      <a:headEnd type="none" w="med" len="med"/>
                      <a:tailEnd type="none" w="med" len="med"/>
                    </a:lnR>
                    <a:lnT w="12700" cap="flat" cmpd="sng" algn="ctr">
                      <a:solidFill>
                        <a:srgbClr val="639FCE"/>
                      </a:solidFill>
                      <a:prstDash val="solid"/>
                      <a:round/>
                      <a:headEnd type="none" w="med" len="med"/>
                      <a:tailEnd type="none" w="med" len="med"/>
                    </a:lnT>
                    <a:lnB w="12700" cap="flat" cmpd="sng" algn="ctr">
                      <a:solidFill>
                        <a:srgbClr val="639FCE"/>
                      </a:solidFill>
                      <a:prstDash val="solid"/>
                      <a:round/>
                      <a:headEnd type="none" w="med" len="med"/>
                      <a:tailEnd type="none" w="med" len="med"/>
                    </a:lnB>
                    <a:solidFill>
                      <a:schemeClr val="bg1"/>
                    </a:solidFill>
                  </a:tcPr>
                </a:tc>
                <a:tc>
                  <a:txBody>
                    <a:bodyPr/>
                    <a:lstStyle/>
                    <a:p>
                      <a:endParaRPr lang="en-GB" sz="1600">
                        <a:latin typeface="+mj-lt"/>
                      </a:endParaRPr>
                    </a:p>
                  </a:txBody>
                  <a:tcPr anchor="ctr">
                    <a:lnL w="12700" cap="flat" cmpd="sng" algn="ctr">
                      <a:solidFill>
                        <a:srgbClr val="639FCE"/>
                      </a:solidFill>
                      <a:prstDash val="solid"/>
                      <a:round/>
                      <a:headEnd type="none" w="med" len="med"/>
                      <a:tailEnd type="none" w="med" len="med"/>
                    </a:lnL>
                    <a:lnR w="12700" cap="flat" cmpd="sng" algn="ctr">
                      <a:solidFill>
                        <a:srgbClr val="639FCE"/>
                      </a:solidFill>
                      <a:prstDash val="solid"/>
                      <a:round/>
                      <a:headEnd type="none" w="med" len="med"/>
                      <a:tailEnd type="none" w="med" len="med"/>
                    </a:lnR>
                    <a:lnT w="12700" cap="flat" cmpd="sng" algn="ctr">
                      <a:solidFill>
                        <a:srgbClr val="639FCE"/>
                      </a:solidFill>
                      <a:prstDash val="solid"/>
                      <a:round/>
                      <a:headEnd type="none" w="med" len="med"/>
                      <a:tailEnd type="none" w="med" len="med"/>
                    </a:lnT>
                    <a:lnB w="12700" cap="flat" cmpd="sng" algn="ctr">
                      <a:solidFill>
                        <a:srgbClr val="639FCE"/>
                      </a:solidFill>
                      <a:prstDash val="solid"/>
                      <a:round/>
                      <a:headEnd type="none" w="med" len="med"/>
                      <a:tailEnd type="none" w="med" len="med"/>
                    </a:lnB>
                    <a:solidFill>
                      <a:schemeClr val="bg1"/>
                    </a:solidFill>
                  </a:tcPr>
                </a:tc>
                <a:tc>
                  <a:txBody>
                    <a:bodyPr/>
                    <a:lstStyle/>
                    <a:p>
                      <a:endParaRPr lang="en-GB" sz="1600" dirty="0">
                        <a:latin typeface="+mj-lt"/>
                      </a:endParaRPr>
                    </a:p>
                  </a:txBody>
                  <a:tcPr anchor="ctr">
                    <a:lnL w="12700" cap="flat" cmpd="sng" algn="ctr">
                      <a:solidFill>
                        <a:srgbClr val="639FCE"/>
                      </a:solidFill>
                      <a:prstDash val="solid"/>
                      <a:round/>
                      <a:headEnd type="none" w="med" len="med"/>
                      <a:tailEnd type="none" w="med" len="med"/>
                    </a:lnL>
                    <a:lnR w="12700" cap="flat" cmpd="sng" algn="ctr">
                      <a:solidFill>
                        <a:srgbClr val="639FCE"/>
                      </a:solidFill>
                      <a:prstDash val="solid"/>
                      <a:round/>
                      <a:headEnd type="none" w="med" len="med"/>
                      <a:tailEnd type="none" w="med" len="med"/>
                    </a:lnR>
                    <a:lnT w="12700" cap="flat" cmpd="sng" algn="ctr">
                      <a:solidFill>
                        <a:srgbClr val="639FCE"/>
                      </a:solidFill>
                      <a:prstDash val="solid"/>
                      <a:round/>
                      <a:headEnd type="none" w="med" len="med"/>
                      <a:tailEnd type="none" w="med" len="med"/>
                    </a:lnT>
                    <a:lnB w="12700" cap="flat" cmpd="sng" algn="ctr">
                      <a:solidFill>
                        <a:srgbClr val="639FCE"/>
                      </a:solidFill>
                      <a:prstDash val="solid"/>
                      <a:round/>
                      <a:headEnd type="none" w="med" len="med"/>
                      <a:tailEnd type="none" w="med" len="med"/>
                    </a:lnB>
                    <a:solidFill>
                      <a:schemeClr val="bg1"/>
                    </a:solidFill>
                  </a:tcPr>
                </a:tc>
                <a:extLst>
                  <a:ext uri="{0D108BD9-81ED-4DB2-BD59-A6C34878D82A}">
                    <a16:rowId xmlns:a16="http://schemas.microsoft.com/office/drawing/2014/main" xmlns="" val="2971799522"/>
                  </a:ext>
                </a:extLst>
              </a:tr>
              <a:tr h="370840">
                <a:tc>
                  <a:txBody>
                    <a:bodyPr/>
                    <a:lstStyle/>
                    <a:p>
                      <a:endParaRPr lang="en-GB" sz="1600">
                        <a:latin typeface="+mj-lt"/>
                      </a:endParaRPr>
                    </a:p>
                  </a:txBody>
                  <a:tcPr anchor="ctr">
                    <a:lnR w="12700" cap="flat" cmpd="sng" algn="ctr">
                      <a:solidFill>
                        <a:srgbClr val="639FCE"/>
                      </a:solidFill>
                      <a:prstDash val="solid"/>
                      <a:round/>
                      <a:headEnd type="none" w="med" len="med"/>
                      <a:tailEnd type="none" w="med" len="med"/>
                    </a:lnR>
                    <a:solidFill>
                      <a:srgbClr val="639FCE"/>
                    </a:solidFill>
                  </a:tcPr>
                </a:tc>
                <a:tc>
                  <a:txBody>
                    <a:bodyPr/>
                    <a:lstStyle/>
                    <a:p>
                      <a:endParaRPr lang="en-GB" sz="1600">
                        <a:latin typeface="+mj-lt"/>
                      </a:endParaRPr>
                    </a:p>
                  </a:txBody>
                  <a:tcPr anchor="ctr">
                    <a:lnL w="12700" cap="flat" cmpd="sng" algn="ctr">
                      <a:solidFill>
                        <a:srgbClr val="639FCE"/>
                      </a:solidFill>
                      <a:prstDash val="solid"/>
                      <a:round/>
                      <a:headEnd type="none" w="med" len="med"/>
                      <a:tailEnd type="none" w="med" len="med"/>
                    </a:lnL>
                    <a:lnR w="12700" cap="flat" cmpd="sng" algn="ctr">
                      <a:solidFill>
                        <a:srgbClr val="639FCE"/>
                      </a:solidFill>
                      <a:prstDash val="solid"/>
                      <a:round/>
                      <a:headEnd type="none" w="med" len="med"/>
                      <a:tailEnd type="none" w="med" len="med"/>
                    </a:lnR>
                    <a:lnT w="12700" cap="flat" cmpd="sng" algn="ctr">
                      <a:solidFill>
                        <a:srgbClr val="639FCE"/>
                      </a:solidFill>
                      <a:prstDash val="solid"/>
                      <a:round/>
                      <a:headEnd type="none" w="med" len="med"/>
                      <a:tailEnd type="none" w="med" len="med"/>
                    </a:lnT>
                    <a:lnB w="12700" cap="flat" cmpd="sng" algn="ctr">
                      <a:solidFill>
                        <a:srgbClr val="639FCE"/>
                      </a:solidFill>
                      <a:prstDash val="solid"/>
                      <a:round/>
                      <a:headEnd type="none" w="med" len="med"/>
                      <a:tailEnd type="none" w="med" len="med"/>
                    </a:lnB>
                    <a:solidFill>
                      <a:schemeClr val="bg1"/>
                    </a:solidFill>
                  </a:tcPr>
                </a:tc>
                <a:tc>
                  <a:txBody>
                    <a:bodyPr/>
                    <a:lstStyle/>
                    <a:p>
                      <a:endParaRPr lang="en-GB" sz="1600">
                        <a:latin typeface="+mj-lt"/>
                      </a:endParaRPr>
                    </a:p>
                  </a:txBody>
                  <a:tcPr anchor="ctr">
                    <a:lnL w="12700" cap="flat" cmpd="sng" algn="ctr">
                      <a:solidFill>
                        <a:srgbClr val="639FCE"/>
                      </a:solidFill>
                      <a:prstDash val="solid"/>
                      <a:round/>
                      <a:headEnd type="none" w="med" len="med"/>
                      <a:tailEnd type="none" w="med" len="med"/>
                    </a:lnL>
                    <a:lnR w="12700" cap="flat" cmpd="sng" algn="ctr">
                      <a:solidFill>
                        <a:srgbClr val="639FCE"/>
                      </a:solidFill>
                      <a:prstDash val="solid"/>
                      <a:round/>
                      <a:headEnd type="none" w="med" len="med"/>
                      <a:tailEnd type="none" w="med" len="med"/>
                    </a:lnR>
                    <a:lnT w="12700" cap="flat" cmpd="sng" algn="ctr">
                      <a:solidFill>
                        <a:srgbClr val="639FCE"/>
                      </a:solidFill>
                      <a:prstDash val="solid"/>
                      <a:round/>
                      <a:headEnd type="none" w="med" len="med"/>
                      <a:tailEnd type="none" w="med" len="med"/>
                    </a:lnT>
                    <a:lnB w="12700" cap="flat" cmpd="sng" algn="ctr">
                      <a:solidFill>
                        <a:srgbClr val="639FCE"/>
                      </a:solidFill>
                      <a:prstDash val="solid"/>
                      <a:round/>
                      <a:headEnd type="none" w="med" len="med"/>
                      <a:tailEnd type="none" w="med" len="med"/>
                    </a:lnB>
                    <a:solidFill>
                      <a:schemeClr val="bg1"/>
                    </a:solidFill>
                  </a:tcPr>
                </a:tc>
                <a:tc>
                  <a:txBody>
                    <a:bodyPr/>
                    <a:lstStyle/>
                    <a:p>
                      <a:endParaRPr lang="en-GB" sz="1600">
                        <a:latin typeface="+mj-lt"/>
                      </a:endParaRPr>
                    </a:p>
                  </a:txBody>
                  <a:tcPr anchor="ctr">
                    <a:lnL w="12700" cap="flat" cmpd="sng" algn="ctr">
                      <a:solidFill>
                        <a:srgbClr val="639FCE"/>
                      </a:solidFill>
                      <a:prstDash val="solid"/>
                      <a:round/>
                      <a:headEnd type="none" w="med" len="med"/>
                      <a:tailEnd type="none" w="med" len="med"/>
                    </a:lnL>
                    <a:lnR w="12700" cap="flat" cmpd="sng" algn="ctr">
                      <a:solidFill>
                        <a:srgbClr val="639FCE"/>
                      </a:solidFill>
                      <a:prstDash val="solid"/>
                      <a:round/>
                      <a:headEnd type="none" w="med" len="med"/>
                      <a:tailEnd type="none" w="med" len="med"/>
                    </a:lnR>
                    <a:lnT w="12700" cap="flat" cmpd="sng" algn="ctr">
                      <a:solidFill>
                        <a:srgbClr val="639FCE"/>
                      </a:solidFill>
                      <a:prstDash val="solid"/>
                      <a:round/>
                      <a:headEnd type="none" w="med" len="med"/>
                      <a:tailEnd type="none" w="med" len="med"/>
                    </a:lnT>
                    <a:lnB w="12700" cap="flat" cmpd="sng" algn="ctr">
                      <a:solidFill>
                        <a:srgbClr val="639FCE"/>
                      </a:solidFill>
                      <a:prstDash val="solid"/>
                      <a:round/>
                      <a:headEnd type="none" w="med" len="med"/>
                      <a:tailEnd type="none" w="med" len="med"/>
                    </a:lnB>
                    <a:solidFill>
                      <a:schemeClr val="bg1"/>
                    </a:solidFill>
                  </a:tcPr>
                </a:tc>
                <a:tc>
                  <a:txBody>
                    <a:bodyPr/>
                    <a:lstStyle/>
                    <a:p>
                      <a:endParaRPr lang="en-GB" sz="1600" dirty="0">
                        <a:latin typeface="+mj-lt"/>
                      </a:endParaRPr>
                    </a:p>
                  </a:txBody>
                  <a:tcPr anchor="ctr">
                    <a:lnL w="12700" cap="flat" cmpd="sng" algn="ctr">
                      <a:solidFill>
                        <a:srgbClr val="639FCE"/>
                      </a:solidFill>
                      <a:prstDash val="solid"/>
                      <a:round/>
                      <a:headEnd type="none" w="med" len="med"/>
                      <a:tailEnd type="none" w="med" len="med"/>
                    </a:lnL>
                    <a:lnR w="12700" cap="flat" cmpd="sng" algn="ctr">
                      <a:solidFill>
                        <a:srgbClr val="639FCE"/>
                      </a:solidFill>
                      <a:prstDash val="solid"/>
                      <a:round/>
                      <a:headEnd type="none" w="med" len="med"/>
                      <a:tailEnd type="none" w="med" len="med"/>
                    </a:lnR>
                    <a:lnT w="12700" cap="flat" cmpd="sng" algn="ctr">
                      <a:solidFill>
                        <a:srgbClr val="639FCE"/>
                      </a:solidFill>
                      <a:prstDash val="solid"/>
                      <a:round/>
                      <a:headEnd type="none" w="med" len="med"/>
                      <a:tailEnd type="none" w="med" len="med"/>
                    </a:lnT>
                    <a:lnB w="12700" cap="flat" cmpd="sng" algn="ctr">
                      <a:solidFill>
                        <a:srgbClr val="639FCE"/>
                      </a:solidFill>
                      <a:prstDash val="solid"/>
                      <a:round/>
                      <a:headEnd type="none" w="med" len="med"/>
                      <a:tailEnd type="none" w="med" len="med"/>
                    </a:lnB>
                    <a:solidFill>
                      <a:schemeClr val="bg1"/>
                    </a:solidFill>
                  </a:tcPr>
                </a:tc>
                <a:extLst>
                  <a:ext uri="{0D108BD9-81ED-4DB2-BD59-A6C34878D82A}">
                    <a16:rowId xmlns:a16="http://schemas.microsoft.com/office/drawing/2014/main" xmlns="" val="1850978839"/>
                  </a:ext>
                </a:extLst>
              </a:tr>
              <a:tr h="370840">
                <a:tc>
                  <a:txBody>
                    <a:bodyPr/>
                    <a:lstStyle/>
                    <a:p>
                      <a:endParaRPr lang="en-GB" sz="1600">
                        <a:latin typeface="+mj-lt"/>
                      </a:endParaRPr>
                    </a:p>
                  </a:txBody>
                  <a:tcPr anchor="ctr">
                    <a:lnR w="12700" cap="flat" cmpd="sng" algn="ctr">
                      <a:solidFill>
                        <a:srgbClr val="639FCE"/>
                      </a:solidFill>
                      <a:prstDash val="solid"/>
                      <a:round/>
                      <a:headEnd type="none" w="med" len="med"/>
                      <a:tailEnd type="none" w="med" len="med"/>
                    </a:lnR>
                    <a:solidFill>
                      <a:srgbClr val="639FCE"/>
                    </a:solidFill>
                  </a:tcPr>
                </a:tc>
                <a:tc>
                  <a:txBody>
                    <a:bodyPr/>
                    <a:lstStyle/>
                    <a:p>
                      <a:endParaRPr lang="en-GB" sz="1600">
                        <a:latin typeface="+mj-lt"/>
                      </a:endParaRPr>
                    </a:p>
                  </a:txBody>
                  <a:tcPr anchor="ctr">
                    <a:lnL w="12700" cap="flat" cmpd="sng" algn="ctr">
                      <a:solidFill>
                        <a:srgbClr val="639FCE"/>
                      </a:solidFill>
                      <a:prstDash val="solid"/>
                      <a:round/>
                      <a:headEnd type="none" w="med" len="med"/>
                      <a:tailEnd type="none" w="med" len="med"/>
                    </a:lnL>
                    <a:lnR w="12700" cap="flat" cmpd="sng" algn="ctr">
                      <a:solidFill>
                        <a:srgbClr val="639FCE"/>
                      </a:solidFill>
                      <a:prstDash val="solid"/>
                      <a:round/>
                      <a:headEnd type="none" w="med" len="med"/>
                      <a:tailEnd type="none" w="med" len="med"/>
                    </a:lnR>
                    <a:lnT w="12700" cap="flat" cmpd="sng" algn="ctr">
                      <a:solidFill>
                        <a:srgbClr val="639FCE"/>
                      </a:solidFill>
                      <a:prstDash val="solid"/>
                      <a:round/>
                      <a:headEnd type="none" w="med" len="med"/>
                      <a:tailEnd type="none" w="med" len="med"/>
                    </a:lnT>
                    <a:lnB w="12700" cap="flat" cmpd="sng" algn="ctr">
                      <a:solidFill>
                        <a:srgbClr val="639FCE"/>
                      </a:solidFill>
                      <a:prstDash val="solid"/>
                      <a:round/>
                      <a:headEnd type="none" w="med" len="med"/>
                      <a:tailEnd type="none" w="med" len="med"/>
                    </a:lnB>
                    <a:solidFill>
                      <a:schemeClr val="bg1"/>
                    </a:solidFill>
                  </a:tcPr>
                </a:tc>
                <a:tc>
                  <a:txBody>
                    <a:bodyPr/>
                    <a:lstStyle/>
                    <a:p>
                      <a:endParaRPr lang="en-GB" sz="1600">
                        <a:latin typeface="+mj-lt"/>
                      </a:endParaRPr>
                    </a:p>
                  </a:txBody>
                  <a:tcPr anchor="ctr">
                    <a:lnL w="12700" cap="flat" cmpd="sng" algn="ctr">
                      <a:solidFill>
                        <a:srgbClr val="639FCE"/>
                      </a:solidFill>
                      <a:prstDash val="solid"/>
                      <a:round/>
                      <a:headEnd type="none" w="med" len="med"/>
                      <a:tailEnd type="none" w="med" len="med"/>
                    </a:lnL>
                    <a:lnR w="12700" cap="flat" cmpd="sng" algn="ctr">
                      <a:solidFill>
                        <a:srgbClr val="639FCE"/>
                      </a:solidFill>
                      <a:prstDash val="solid"/>
                      <a:round/>
                      <a:headEnd type="none" w="med" len="med"/>
                      <a:tailEnd type="none" w="med" len="med"/>
                    </a:lnR>
                    <a:lnT w="12700" cap="flat" cmpd="sng" algn="ctr">
                      <a:solidFill>
                        <a:srgbClr val="639FCE"/>
                      </a:solidFill>
                      <a:prstDash val="solid"/>
                      <a:round/>
                      <a:headEnd type="none" w="med" len="med"/>
                      <a:tailEnd type="none" w="med" len="med"/>
                    </a:lnT>
                    <a:lnB w="12700" cap="flat" cmpd="sng" algn="ctr">
                      <a:solidFill>
                        <a:srgbClr val="639FCE"/>
                      </a:solidFill>
                      <a:prstDash val="solid"/>
                      <a:round/>
                      <a:headEnd type="none" w="med" len="med"/>
                      <a:tailEnd type="none" w="med" len="med"/>
                    </a:lnB>
                    <a:solidFill>
                      <a:schemeClr val="bg1"/>
                    </a:solidFill>
                  </a:tcPr>
                </a:tc>
                <a:tc>
                  <a:txBody>
                    <a:bodyPr/>
                    <a:lstStyle/>
                    <a:p>
                      <a:endParaRPr lang="en-GB" sz="1600">
                        <a:latin typeface="+mj-lt"/>
                      </a:endParaRPr>
                    </a:p>
                  </a:txBody>
                  <a:tcPr anchor="ctr">
                    <a:lnL w="12700" cap="flat" cmpd="sng" algn="ctr">
                      <a:solidFill>
                        <a:srgbClr val="639FCE"/>
                      </a:solidFill>
                      <a:prstDash val="solid"/>
                      <a:round/>
                      <a:headEnd type="none" w="med" len="med"/>
                      <a:tailEnd type="none" w="med" len="med"/>
                    </a:lnL>
                    <a:lnR w="12700" cap="flat" cmpd="sng" algn="ctr">
                      <a:solidFill>
                        <a:srgbClr val="639FCE"/>
                      </a:solidFill>
                      <a:prstDash val="solid"/>
                      <a:round/>
                      <a:headEnd type="none" w="med" len="med"/>
                      <a:tailEnd type="none" w="med" len="med"/>
                    </a:lnR>
                    <a:lnT w="12700" cap="flat" cmpd="sng" algn="ctr">
                      <a:solidFill>
                        <a:srgbClr val="639FCE"/>
                      </a:solidFill>
                      <a:prstDash val="solid"/>
                      <a:round/>
                      <a:headEnd type="none" w="med" len="med"/>
                      <a:tailEnd type="none" w="med" len="med"/>
                    </a:lnT>
                    <a:lnB w="12700" cap="flat" cmpd="sng" algn="ctr">
                      <a:solidFill>
                        <a:srgbClr val="639FCE"/>
                      </a:solidFill>
                      <a:prstDash val="solid"/>
                      <a:round/>
                      <a:headEnd type="none" w="med" len="med"/>
                      <a:tailEnd type="none" w="med" len="med"/>
                    </a:lnB>
                    <a:solidFill>
                      <a:schemeClr val="bg1"/>
                    </a:solidFill>
                  </a:tcPr>
                </a:tc>
                <a:tc>
                  <a:txBody>
                    <a:bodyPr/>
                    <a:lstStyle/>
                    <a:p>
                      <a:endParaRPr lang="en-GB" sz="1600" dirty="0">
                        <a:latin typeface="+mj-lt"/>
                      </a:endParaRPr>
                    </a:p>
                  </a:txBody>
                  <a:tcPr anchor="ctr">
                    <a:lnL w="12700" cap="flat" cmpd="sng" algn="ctr">
                      <a:solidFill>
                        <a:srgbClr val="639FCE"/>
                      </a:solidFill>
                      <a:prstDash val="solid"/>
                      <a:round/>
                      <a:headEnd type="none" w="med" len="med"/>
                      <a:tailEnd type="none" w="med" len="med"/>
                    </a:lnL>
                    <a:lnR w="12700" cap="flat" cmpd="sng" algn="ctr">
                      <a:solidFill>
                        <a:srgbClr val="639FCE"/>
                      </a:solidFill>
                      <a:prstDash val="solid"/>
                      <a:round/>
                      <a:headEnd type="none" w="med" len="med"/>
                      <a:tailEnd type="none" w="med" len="med"/>
                    </a:lnR>
                    <a:lnT w="12700" cap="flat" cmpd="sng" algn="ctr">
                      <a:solidFill>
                        <a:srgbClr val="639FCE"/>
                      </a:solidFill>
                      <a:prstDash val="solid"/>
                      <a:round/>
                      <a:headEnd type="none" w="med" len="med"/>
                      <a:tailEnd type="none" w="med" len="med"/>
                    </a:lnT>
                    <a:lnB w="12700" cap="flat" cmpd="sng" algn="ctr">
                      <a:solidFill>
                        <a:srgbClr val="639FCE"/>
                      </a:solidFill>
                      <a:prstDash val="solid"/>
                      <a:round/>
                      <a:headEnd type="none" w="med" len="med"/>
                      <a:tailEnd type="none" w="med" len="med"/>
                    </a:lnB>
                    <a:solidFill>
                      <a:schemeClr val="bg1"/>
                    </a:solidFill>
                  </a:tcPr>
                </a:tc>
                <a:extLst>
                  <a:ext uri="{0D108BD9-81ED-4DB2-BD59-A6C34878D82A}">
                    <a16:rowId xmlns:a16="http://schemas.microsoft.com/office/drawing/2014/main" xmlns="" val="1398925918"/>
                  </a:ext>
                </a:extLst>
              </a:tr>
              <a:tr h="370840">
                <a:tc>
                  <a:txBody>
                    <a:bodyPr/>
                    <a:lstStyle/>
                    <a:p>
                      <a:endParaRPr lang="en-GB" sz="1600" dirty="0">
                        <a:latin typeface="+mj-lt"/>
                      </a:endParaRPr>
                    </a:p>
                  </a:txBody>
                  <a:tcPr anchor="ctr">
                    <a:lnR w="12700" cap="flat" cmpd="sng" algn="ctr">
                      <a:solidFill>
                        <a:srgbClr val="639FCE"/>
                      </a:solidFill>
                      <a:prstDash val="solid"/>
                      <a:round/>
                      <a:headEnd type="none" w="med" len="med"/>
                      <a:tailEnd type="none" w="med" len="med"/>
                    </a:lnR>
                    <a:solidFill>
                      <a:srgbClr val="639FCE"/>
                    </a:solidFill>
                  </a:tcPr>
                </a:tc>
                <a:tc>
                  <a:txBody>
                    <a:bodyPr/>
                    <a:lstStyle/>
                    <a:p>
                      <a:endParaRPr lang="en-GB" sz="1600" dirty="0">
                        <a:latin typeface="+mj-lt"/>
                      </a:endParaRPr>
                    </a:p>
                  </a:txBody>
                  <a:tcPr anchor="ctr">
                    <a:lnL w="12700" cap="flat" cmpd="sng" algn="ctr">
                      <a:solidFill>
                        <a:srgbClr val="639FCE"/>
                      </a:solidFill>
                      <a:prstDash val="solid"/>
                      <a:round/>
                      <a:headEnd type="none" w="med" len="med"/>
                      <a:tailEnd type="none" w="med" len="med"/>
                    </a:lnL>
                    <a:lnR w="12700" cap="flat" cmpd="sng" algn="ctr">
                      <a:solidFill>
                        <a:srgbClr val="639FCE"/>
                      </a:solidFill>
                      <a:prstDash val="solid"/>
                      <a:round/>
                      <a:headEnd type="none" w="med" len="med"/>
                      <a:tailEnd type="none" w="med" len="med"/>
                    </a:lnR>
                    <a:lnT w="12700" cap="flat" cmpd="sng" algn="ctr">
                      <a:solidFill>
                        <a:srgbClr val="639FCE"/>
                      </a:solidFill>
                      <a:prstDash val="solid"/>
                      <a:round/>
                      <a:headEnd type="none" w="med" len="med"/>
                      <a:tailEnd type="none" w="med" len="med"/>
                    </a:lnT>
                    <a:lnB w="12700" cap="flat" cmpd="sng" algn="ctr">
                      <a:solidFill>
                        <a:srgbClr val="639FCE"/>
                      </a:solidFill>
                      <a:prstDash val="solid"/>
                      <a:round/>
                      <a:headEnd type="none" w="med" len="med"/>
                      <a:tailEnd type="none" w="med" len="med"/>
                    </a:lnB>
                    <a:solidFill>
                      <a:schemeClr val="bg1"/>
                    </a:solidFill>
                  </a:tcPr>
                </a:tc>
                <a:tc>
                  <a:txBody>
                    <a:bodyPr/>
                    <a:lstStyle/>
                    <a:p>
                      <a:endParaRPr lang="en-GB" sz="1600" dirty="0">
                        <a:latin typeface="+mj-lt"/>
                      </a:endParaRPr>
                    </a:p>
                  </a:txBody>
                  <a:tcPr anchor="ctr">
                    <a:lnL w="12700" cap="flat" cmpd="sng" algn="ctr">
                      <a:solidFill>
                        <a:srgbClr val="639FCE"/>
                      </a:solidFill>
                      <a:prstDash val="solid"/>
                      <a:round/>
                      <a:headEnd type="none" w="med" len="med"/>
                      <a:tailEnd type="none" w="med" len="med"/>
                    </a:lnL>
                    <a:lnR w="12700" cap="flat" cmpd="sng" algn="ctr">
                      <a:solidFill>
                        <a:srgbClr val="639FCE"/>
                      </a:solidFill>
                      <a:prstDash val="solid"/>
                      <a:round/>
                      <a:headEnd type="none" w="med" len="med"/>
                      <a:tailEnd type="none" w="med" len="med"/>
                    </a:lnR>
                    <a:lnT w="12700" cap="flat" cmpd="sng" algn="ctr">
                      <a:solidFill>
                        <a:srgbClr val="639FCE"/>
                      </a:solidFill>
                      <a:prstDash val="solid"/>
                      <a:round/>
                      <a:headEnd type="none" w="med" len="med"/>
                      <a:tailEnd type="none" w="med" len="med"/>
                    </a:lnT>
                    <a:lnB w="12700" cap="flat" cmpd="sng" algn="ctr">
                      <a:solidFill>
                        <a:srgbClr val="639FCE"/>
                      </a:solidFill>
                      <a:prstDash val="solid"/>
                      <a:round/>
                      <a:headEnd type="none" w="med" len="med"/>
                      <a:tailEnd type="none" w="med" len="med"/>
                    </a:lnB>
                    <a:solidFill>
                      <a:schemeClr val="bg1"/>
                    </a:solidFill>
                  </a:tcPr>
                </a:tc>
                <a:tc>
                  <a:txBody>
                    <a:bodyPr/>
                    <a:lstStyle/>
                    <a:p>
                      <a:endParaRPr lang="en-GB" sz="1600" dirty="0">
                        <a:latin typeface="+mj-lt"/>
                      </a:endParaRPr>
                    </a:p>
                  </a:txBody>
                  <a:tcPr anchor="ctr">
                    <a:lnL w="12700" cap="flat" cmpd="sng" algn="ctr">
                      <a:solidFill>
                        <a:srgbClr val="639FCE"/>
                      </a:solidFill>
                      <a:prstDash val="solid"/>
                      <a:round/>
                      <a:headEnd type="none" w="med" len="med"/>
                      <a:tailEnd type="none" w="med" len="med"/>
                    </a:lnL>
                    <a:lnR w="12700" cap="flat" cmpd="sng" algn="ctr">
                      <a:solidFill>
                        <a:srgbClr val="639FCE"/>
                      </a:solidFill>
                      <a:prstDash val="solid"/>
                      <a:round/>
                      <a:headEnd type="none" w="med" len="med"/>
                      <a:tailEnd type="none" w="med" len="med"/>
                    </a:lnR>
                    <a:lnT w="12700" cap="flat" cmpd="sng" algn="ctr">
                      <a:solidFill>
                        <a:srgbClr val="639FCE"/>
                      </a:solidFill>
                      <a:prstDash val="solid"/>
                      <a:round/>
                      <a:headEnd type="none" w="med" len="med"/>
                      <a:tailEnd type="none" w="med" len="med"/>
                    </a:lnT>
                    <a:lnB w="12700" cap="flat" cmpd="sng" algn="ctr">
                      <a:solidFill>
                        <a:srgbClr val="639FCE"/>
                      </a:solidFill>
                      <a:prstDash val="solid"/>
                      <a:round/>
                      <a:headEnd type="none" w="med" len="med"/>
                      <a:tailEnd type="none" w="med" len="med"/>
                    </a:lnB>
                    <a:solidFill>
                      <a:schemeClr val="bg1"/>
                    </a:solidFill>
                  </a:tcPr>
                </a:tc>
                <a:tc>
                  <a:txBody>
                    <a:bodyPr/>
                    <a:lstStyle/>
                    <a:p>
                      <a:endParaRPr lang="en-GB" sz="1600" dirty="0">
                        <a:latin typeface="+mj-lt"/>
                      </a:endParaRPr>
                    </a:p>
                  </a:txBody>
                  <a:tcPr anchor="ctr">
                    <a:lnL w="12700" cap="flat" cmpd="sng" algn="ctr">
                      <a:solidFill>
                        <a:srgbClr val="639FCE"/>
                      </a:solidFill>
                      <a:prstDash val="solid"/>
                      <a:round/>
                      <a:headEnd type="none" w="med" len="med"/>
                      <a:tailEnd type="none" w="med" len="med"/>
                    </a:lnL>
                    <a:lnR w="12700" cap="flat" cmpd="sng" algn="ctr">
                      <a:solidFill>
                        <a:srgbClr val="639FCE"/>
                      </a:solidFill>
                      <a:prstDash val="solid"/>
                      <a:round/>
                      <a:headEnd type="none" w="med" len="med"/>
                      <a:tailEnd type="none" w="med" len="med"/>
                    </a:lnR>
                    <a:lnT w="12700" cap="flat" cmpd="sng" algn="ctr">
                      <a:solidFill>
                        <a:srgbClr val="639FCE"/>
                      </a:solidFill>
                      <a:prstDash val="solid"/>
                      <a:round/>
                      <a:headEnd type="none" w="med" len="med"/>
                      <a:tailEnd type="none" w="med" len="med"/>
                    </a:lnT>
                    <a:lnB w="12700" cap="flat" cmpd="sng" algn="ctr">
                      <a:solidFill>
                        <a:srgbClr val="639FCE"/>
                      </a:solidFill>
                      <a:prstDash val="solid"/>
                      <a:round/>
                      <a:headEnd type="none" w="med" len="med"/>
                      <a:tailEnd type="none" w="med" len="med"/>
                    </a:lnB>
                    <a:solidFill>
                      <a:schemeClr val="bg1"/>
                    </a:solidFill>
                  </a:tcPr>
                </a:tc>
                <a:extLst>
                  <a:ext uri="{0D108BD9-81ED-4DB2-BD59-A6C34878D82A}">
                    <a16:rowId xmlns:a16="http://schemas.microsoft.com/office/drawing/2014/main" xmlns="" val="11776690"/>
                  </a:ext>
                </a:extLst>
              </a:tr>
            </a:tbl>
          </a:graphicData>
        </a:graphic>
      </p:graphicFrame>
      <p:grpSp>
        <p:nvGrpSpPr>
          <p:cNvPr id="18" name="Group 17">
            <a:extLst>
              <a:ext uri="{FF2B5EF4-FFF2-40B4-BE49-F238E27FC236}">
                <a16:creationId xmlns:a16="http://schemas.microsoft.com/office/drawing/2014/main" xmlns="" id="{7D246139-0836-454D-A8F4-B557A8F14D6C}"/>
              </a:ext>
            </a:extLst>
          </p:cNvPr>
          <p:cNvGrpSpPr/>
          <p:nvPr/>
        </p:nvGrpSpPr>
        <p:grpSpPr>
          <a:xfrm>
            <a:off x="684213" y="1730187"/>
            <a:ext cx="2741564" cy="1111870"/>
            <a:chOff x="684213" y="1730187"/>
            <a:chExt cx="2741564" cy="1111870"/>
          </a:xfrm>
        </p:grpSpPr>
        <p:sp>
          <p:nvSpPr>
            <p:cNvPr id="11" name="Rectangle 10">
              <a:extLst>
                <a:ext uri="{FF2B5EF4-FFF2-40B4-BE49-F238E27FC236}">
                  <a16:creationId xmlns:a16="http://schemas.microsoft.com/office/drawing/2014/main" xmlns="" id="{3C3D7B2E-4ECF-446B-B3F4-12C67193C521}"/>
                </a:ext>
              </a:extLst>
            </p:cNvPr>
            <p:cNvSpPr/>
            <p:nvPr/>
          </p:nvSpPr>
          <p:spPr>
            <a:xfrm>
              <a:off x="684213" y="1730187"/>
              <a:ext cx="2741564" cy="601260"/>
            </a:xfrm>
            <a:prstGeom prst="rect">
              <a:avLst/>
            </a:prstGeom>
            <a:solidFill>
              <a:schemeClr val="bg1"/>
            </a:solidFill>
            <a:ln w="38100">
              <a:solidFill>
                <a:srgbClr val="AFDFF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rgbClr val="404040"/>
                  </a:solidFill>
                  <a:ea typeface="Calibri" panose="020F0502020204030204" pitchFamily="34" charset="0"/>
                  <a:cs typeface="BPreplay"/>
                </a:rPr>
                <a:t>Independent variable goes here. Don’t forget units.</a:t>
              </a:r>
            </a:p>
          </p:txBody>
        </p:sp>
        <p:cxnSp>
          <p:nvCxnSpPr>
            <p:cNvPr id="13" name="Straight Arrow Connector 12">
              <a:extLst>
                <a:ext uri="{FF2B5EF4-FFF2-40B4-BE49-F238E27FC236}">
                  <a16:creationId xmlns:a16="http://schemas.microsoft.com/office/drawing/2014/main" xmlns="" id="{9FDA8507-42D6-497F-95B7-9065C329AC37}"/>
                </a:ext>
              </a:extLst>
            </p:cNvPr>
            <p:cNvCxnSpPr>
              <a:stCxn id="11" idx="2"/>
            </p:cNvCxnSpPr>
            <p:nvPr/>
          </p:nvCxnSpPr>
          <p:spPr>
            <a:xfrm flipH="1">
              <a:off x="1539089" y="2331447"/>
              <a:ext cx="515906" cy="510610"/>
            </a:xfrm>
            <a:prstGeom prst="straightConnector1">
              <a:avLst/>
            </a:prstGeom>
            <a:ln w="38100">
              <a:solidFill>
                <a:srgbClr val="AFDFF9"/>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7" name="Group 16">
            <a:extLst>
              <a:ext uri="{FF2B5EF4-FFF2-40B4-BE49-F238E27FC236}">
                <a16:creationId xmlns:a16="http://schemas.microsoft.com/office/drawing/2014/main" xmlns="" id="{18B8363A-B1F9-4585-BB32-48466A9471AF}"/>
              </a:ext>
            </a:extLst>
          </p:cNvPr>
          <p:cNvGrpSpPr/>
          <p:nvPr/>
        </p:nvGrpSpPr>
        <p:grpSpPr>
          <a:xfrm>
            <a:off x="5323438" y="1729537"/>
            <a:ext cx="3136350" cy="991541"/>
            <a:chOff x="5323438" y="1729537"/>
            <a:chExt cx="3136350" cy="991541"/>
          </a:xfrm>
        </p:grpSpPr>
        <p:sp>
          <p:nvSpPr>
            <p:cNvPr id="8" name="Rectangle 7">
              <a:extLst>
                <a:ext uri="{FF2B5EF4-FFF2-40B4-BE49-F238E27FC236}">
                  <a16:creationId xmlns:a16="http://schemas.microsoft.com/office/drawing/2014/main" xmlns="" id="{3D7306A6-11FE-40F0-8A97-C5615056C1D7}"/>
                </a:ext>
              </a:extLst>
            </p:cNvPr>
            <p:cNvSpPr/>
            <p:nvPr/>
          </p:nvSpPr>
          <p:spPr>
            <a:xfrm>
              <a:off x="5718224" y="1729537"/>
              <a:ext cx="2741564" cy="601260"/>
            </a:xfrm>
            <a:prstGeom prst="rect">
              <a:avLst/>
            </a:prstGeom>
            <a:solidFill>
              <a:schemeClr val="bg1"/>
            </a:solidFill>
            <a:ln w="38100">
              <a:solidFill>
                <a:srgbClr val="AFDFF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rgbClr val="404040"/>
                  </a:solidFill>
                  <a:ea typeface="Calibri" panose="020F0502020204030204" pitchFamily="34" charset="0"/>
                  <a:cs typeface="BPreplay"/>
                </a:rPr>
                <a:t>Dependent variable goes here. Don’t forget units.</a:t>
              </a:r>
            </a:p>
          </p:txBody>
        </p:sp>
        <p:cxnSp>
          <p:nvCxnSpPr>
            <p:cNvPr id="15" name="Straight Arrow Connector 14">
              <a:extLst>
                <a:ext uri="{FF2B5EF4-FFF2-40B4-BE49-F238E27FC236}">
                  <a16:creationId xmlns:a16="http://schemas.microsoft.com/office/drawing/2014/main" xmlns="" id="{A4924EB9-E9EE-42D9-BB0F-86B7D39E81B1}"/>
                </a:ext>
              </a:extLst>
            </p:cNvPr>
            <p:cNvCxnSpPr>
              <a:cxnSpLocks/>
              <a:stCxn id="8" idx="2"/>
            </p:cNvCxnSpPr>
            <p:nvPr/>
          </p:nvCxnSpPr>
          <p:spPr>
            <a:xfrm flipH="1">
              <a:off x="5323438" y="2330797"/>
              <a:ext cx="1765568" cy="390281"/>
            </a:xfrm>
            <a:prstGeom prst="straightConnector1">
              <a:avLst/>
            </a:prstGeom>
            <a:ln w="38100">
              <a:solidFill>
                <a:srgbClr val="AFDFF9"/>
              </a:solidFill>
              <a:tailEnd type="triangle"/>
            </a:ln>
          </p:spPr>
          <p:style>
            <a:lnRef idx="1">
              <a:schemeClr val="accent1"/>
            </a:lnRef>
            <a:fillRef idx="0">
              <a:schemeClr val="accent1"/>
            </a:fillRef>
            <a:effectRef idx="0">
              <a:schemeClr val="accent1"/>
            </a:effectRef>
            <a:fontRef idx="minor">
              <a:schemeClr val="tx1"/>
            </a:fontRef>
          </p:style>
        </p:cxnSp>
      </p:grpSp>
      <p:pic>
        <p:nvPicPr>
          <p:cNvPr id="19" name="Picture 18">
            <a:extLst>
              <a:ext uri="{FF2B5EF4-FFF2-40B4-BE49-F238E27FC236}">
                <a16:creationId xmlns:a16="http://schemas.microsoft.com/office/drawing/2014/main" xmlns="" id="{99E04363-7570-4CEE-AB05-D7C7CBCD33B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43752" y="549275"/>
            <a:ext cx="723986" cy="720000"/>
          </a:xfrm>
          <a:prstGeom prst="rect">
            <a:avLst/>
          </a:prstGeom>
        </p:spPr>
      </p:pic>
      <p:pic>
        <p:nvPicPr>
          <p:cNvPr id="21" name="Picture 20">
            <a:extLst>
              <a:ext uri="{FF2B5EF4-FFF2-40B4-BE49-F238E27FC236}">
                <a16:creationId xmlns:a16="http://schemas.microsoft.com/office/drawing/2014/main" xmlns="" id="{2A147405-DCC5-4CA4-9CA4-6B60F665EE8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08612" y="4385747"/>
            <a:ext cx="4002038" cy="2345275"/>
          </a:xfrm>
          <a:prstGeom prst="rect">
            <a:avLst/>
          </a:prstGeom>
        </p:spPr>
      </p:pic>
    </p:spTree>
    <p:extLst>
      <p:ext uri="{BB962C8B-B14F-4D97-AF65-F5344CB8AC3E}">
        <p14:creationId xmlns:p14="http://schemas.microsoft.com/office/powerpoint/2010/main" val="3487494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500"/>
                                        <p:tgtEl>
                                          <p:spTgt spid="1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1" end="1"/>
                                            </p:txEl>
                                          </p:spTgt>
                                        </p:tgtEl>
                                        <p:attrNameLst>
                                          <p:attrName>style.visibility</p:attrName>
                                        </p:attrNameLst>
                                      </p:cBhvr>
                                      <p:to>
                                        <p:strVal val="visible"/>
                                      </p:to>
                                    </p:set>
                                    <p:animEffect transition="in" filter="fade">
                                      <p:cBhvr>
                                        <p:cTn id="20" dur="500"/>
                                        <p:tgtEl>
                                          <p:spTgt spid="3">
                                            <p:txEl>
                                              <p:pRg st="1" end="1"/>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500"/>
                                        <p:tgtEl>
                                          <p:spTgt spid="17"/>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
                                            <p:txEl>
                                              <p:pRg st="2" end="2"/>
                                            </p:txEl>
                                          </p:spTgt>
                                        </p:tgtEl>
                                        <p:attrNameLst>
                                          <p:attrName>style.visibility</p:attrName>
                                        </p:attrNameLst>
                                      </p:cBhvr>
                                      <p:to>
                                        <p:strVal val="visible"/>
                                      </p:to>
                                    </p:set>
                                    <p:animEffect transition="in" filter="fade">
                                      <p:cBhvr>
                                        <p:cTn id="28" dur="500"/>
                                        <p:tgtEl>
                                          <p:spTgt spid="3">
                                            <p:txEl>
                                              <p:pRg st="2" end="2"/>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3">
                                            <p:txEl>
                                              <p:pRg st="3" end="3"/>
                                            </p:txEl>
                                          </p:spTgt>
                                        </p:tgtEl>
                                        <p:attrNameLst>
                                          <p:attrName>style.visibility</p:attrName>
                                        </p:attrNameLst>
                                      </p:cBhvr>
                                      <p:to>
                                        <p:strVal val="visible"/>
                                      </p:to>
                                    </p:set>
                                    <p:animEffect transition="in" filter="fade">
                                      <p:cBhvr>
                                        <p:cTn id="33" dur="500"/>
                                        <p:tgtEl>
                                          <p:spTgt spid="3">
                                            <p:txEl>
                                              <p:pRg st="3" end="3"/>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3">
                                            <p:txEl>
                                              <p:pRg st="4" end="4"/>
                                            </p:txEl>
                                          </p:spTgt>
                                        </p:tgtEl>
                                        <p:attrNameLst>
                                          <p:attrName>style.visibility</p:attrName>
                                        </p:attrNameLst>
                                      </p:cBhvr>
                                      <p:to>
                                        <p:strVal val="visible"/>
                                      </p:to>
                                    </p:set>
                                    <p:animEffect transition="in" filter="fade">
                                      <p:cBhvr>
                                        <p:cTn id="38"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84212" y="1316355"/>
            <a:ext cx="7775575" cy="738664"/>
          </a:xfrm>
          <a:prstGeom prst="rect">
            <a:avLst/>
          </a:prstGeom>
        </p:spPr>
        <p:txBody>
          <a:bodyPr wrap="square" lIns="0" tIns="0" rIns="0" bIns="0">
            <a:spAutoFit/>
          </a:bodyPr>
          <a:lstStyle/>
          <a:p>
            <a:r>
              <a:rPr lang="en-GB" sz="1600" dirty="0"/>
              <a:t>Design a results table for an investigation into the materials that bags are made from. How does the material affect the amount of weight the bag can hold before it breaks? You will peer assess each other’s tables and give a mark out of 5. </a:t>
            </a:r>
          </a:p>
        </p:txBody>
      </p:sp>
      <p:sp>
        <p:nvSpPr>
          <p:cNvPr id="9" name="Rectangle 8"/>
          <p:cNvSpPr/>
          <p:nvPr/>
        </p:nvSpPr>
        <p:spPr>
          <a:xfrm>
            <a:off x="684213" y="544248"/>
            <a:ext cx="7775575" cy="772107"/>
          </a:xfrm>
          <a:prstGeom prst="rect">
            <a:avLst/>
          </a:prstGeom>
        </p:spPr>
        <p:txBody>
          <a:bodyPr wrap="square" lIns="0" tIns="108000" rIns="0" bIns="108000">
            <a:spAutoFit/>
          </a:bodyPr>
          <a:lstStyle/>
          <a:p>
            <a:pPr algn="ctr">
              <a:spcBef>
                <a:spcPct val="0"/>
              </a:spcBef>
              <a:defRPr/>
            </a:pPr>
            <a:r>
              <a:rPr lang="en-GB" sz="3600" dirty="0">
                <a:solidFill>
                  <a:srgbClr val="4EB2E5"/>
                </a:solidFill>
                <a:latin typeface="Twinkl SemiBold"/>
                <a:cs typeface="Clear Sans Light" panose="020B0303030202020304" pitchFamily="34" charset="0"/>
              </a:rPr>
              <a:t>Design a Results Table</a:t>
            </a:r>
          </a:p>
        </p:txBody>
      </p:sp>
      <p:sp>
        <p:nvSpPr>
          <p:cNvPr id="3" name="Rectangle 2">
            <a:extLst>
              <a:ext uri="{FF2B5EF4-FFF2-40B4-BE49-F238E27FC236}">
                <a16:creationId xmlns:a16="http://schemas.microsoft.com/office/drawing/2014/main" xmlns="" id="{2DD2610D-989A-4FE2-8CBC-A424CDE162F7}"/>
              </a:ext>
            </a:extLst>
          </p:cNvPr>
          <p:cNvSpPr/>
          <p:nvPr/>
        </p:nvSpPr>
        <p:spPr>
          <a:xfrm>
            <a:off x="684212" y="5951861"/>
            <a:ext cx="7775575" cy="246221"/>
          </a:xfrm>
          <a:prstGeom prst="rect">
            <a:avLst/>
          </a:prstGeom>
        </p:spPr>
        <p:txBody>
          <a:bodyPr wrap="square" lIns="0" tIns="0" rIns="0" bIns="0">
            <a:spAutoFit/>
          </a:bodyPr>
          <a:lstStyle/>
          <a:p>
            <a:r>
              <a:rPr lang="en-GB" sz="1600" dirty="0"/>
              <a:t>What could this information be used for?</a:t>
            </a:r>
          </a:p>
        </p:txBody>
      </p:sp>
      <p:graphicFrame>
        <p:nvGraphicFramePr>
          <p:cNvPr id="4" name="Table 3">
            <a:extLst>
              <a:ext uri="{FF2B5EF4-FFF2-40B4-BE49-F238E27FC236}">
                <a16:creationId xmlns:a16="http://schemas.microsoft.com/office/drawing/2014/main" xmlns="" id="{D9F0BB92-16CF-4C8D-820D-BEF27ABEAA08}"/>
              </a:ext>
            </a:extLst>
          </p:cNvPr>
          <p:cNvGraphicFramePr>
            <a:graphicFrameLocks noGrp="1"/>
          </p:cNvGraphicFramePr>
          <p:nvPr>
            <p:extLst>
              <p:ext uri="{D42A27DB-BD31-4B8C-83A1-F6EECF244321}">
                <p14:modId xmlns:p14="http://schemas.microsoft.com/office/powerpoint/2010/main" val="1576741078"/>
              </p:ext>
            </p:extLst>
          </p:nvPr>
        </p:nvGraphicFramePr>
        <p:xfrm>
          <a:off x="807394" y="2890712"/>
          <a:ext cx="7529210" cy="2225040"/>
        </p:xfrm>
        <a:graphic>
          <a:graphicData uri="http://schemas.openxmlformats.org/drawingml/2006/table">
            <a:tbl>
              <a:tblPr bandRow="1">
                <a:tableStyleId>{5C22544A-7EE6-4342-B048-85BDC9FD1C3A}</a:tableStyleId>
              </a:tblPr>
              <a:tblGrid>
                <a:gridCol w="1505842">
                  <a:extLst>
                    <a:ext uri="{9D8B030D-6E8A-4147-A177-3AD203B41FA5}">
                      <a16:colId xmlns:a16="http://schemas.microsoft.com/office/drawing/2014/main" xmlns="" val="2621829841"/>
                    </a:ext>
                  </a:extLst>
                </a:gridCol>
                <a:gridCol w="1505842">
                  <a:extLst>
                    <a:ext uri="{9D8B030D-6E8A-4147-A177-3AD203B41FA5}">
                      <a16:colId xmlns:a16="http://schemas.microsoft.com/office/drawing/2014/main" xmlns="" val="2398887496"/>
                    </a:ext>
                  </a:extLst>
                </a:gridCol>
                <a:gridCol w="1505842">
                  <a:extLst>
                    <a:ext uri="{9D8B030D-6E8A-4147-A177-3AD203B41FA5}">
                      <a16:colId xmlns:a16="http://schemas.microsoft.com/office/drawing/2014/main" xmlns="" val="1730094219"/>
                    </a:ext>
                  </a:extLst>
                </a:gridCol>
                <a:gridCol w="1505842">
                  <a:extLst>
                    <a:ext uri="{9D8B030D-6E8A-4147-A177-3AD203B41FA5}">
                      <a16:colId xmlns:a16="http://schemas.microsoft.com/office/drawing/2014/main" xmlns="" val="117377333"/>
                    </a:ext>
                  </a:extLst>
                </a:gridCol>
                <a:gridCol w="1505842">
                  <a:extLst>
                    <a:ext uri="{9D8B030D-6E8A-4147-A177-3AD203B41FA5}">
                      <a16:colId xmlns:a16="http://schemas.microsoft.com/office/drawing/2014/main" xmlns="" val="3977940187"/>
                    </a:ext>
                  </a:extLst>
                </a:gridCol>
              </a:tblGrid>
              <a:tr h="370840">
                <a:tc rowSpan="2">
                  <a:txBody>
                    <a:bodyPr/>
                    <a:lstStyle/>
                    <a:p>
                      <a:r>
                        <a:rPr lang="en-GB" sz="1600" dirty="0">
                          <a:solidFill>
                            <a:schemeClr val="bg1"/>
                          </a:solidFill>
                          <a:latin typeface="+mj-lt"/>
                        </a:rPr>
                        <a:t>bag material</a:t>
                      </a:r>
                    </a:p>
                  </a:txBody>
                  <a:tcPr anchor="ctr">
                    <a:solidFill>
                      <a:srgbClr val="639FCE"/>
                    </a:solidFill>
                  </a:tcPr>
                </a:tc>
                <a:tc gridSpan="4">
                  <a:txBody>
                    <a:bodyPr/>
                    <a:lstStyle/>
                    <a:p>
                      <a:r>
                        <a:rPr lang="en-GB" sz="1600" dirty="0">
                          <a:solidFill>
                            <a:schemeClr val="bg1"/>
                          </a:solidFill>
                          <a:latin typeface="+mj-lt"/>
                        </a:rPr>
                        <a:t>breaking point (g/kg)</a:t>
                      </a:r>
                    </a:p>
                  </a:txBody>
                  <a:tcPr anchor="ctr">
                    <a:solidFill>
                      <a:srgbClr val="639FCE"/>
                    </a:solidFill>
                  </a:tcPr>
                </a:tc>
                <a:tc hMerge="1">
                  <a:txBody>
                    <a:bodyPr/>
                    <a:lstStyle/>
                    <a:p>
                      <a:endParaRPr lang="en-GB" dirty="0"/>
                    </a:p>
                  </a:txBody>
                  <a:tcPr/>
                </a:tc>
                <a:tc hMerge="1">
                  <a:txBody>
                    <a:bodyPr/>
                    <a:lstStyle/>
                    <a:p>
                      <a:endParaRPr lang="en-GB" dirty="0"/>
                    </a:p>
                  </a:txBody>
                  <a:tcPr/>
                </a:tc>
                <a:tc hMerge="1">
                  <a:txBody>
                    <a:bodyPr/>
                    <a:lstStyle/>
                    <a:p>
                      <a:endParaRPr lang="en-GB" dirty="0"/>
                    </a:p>
                  </a:txBody>
                  <a:tcPr/>
                </a:tc>
                <a:extLst>
                  <a:ext uri="{0D108BD9-81ED-4DB2-BD59-A6C34878D82A}">
                    <a16:rowId xmlns:a16="http://schemas.microsoft.com/office/drawing/2014/main" xmlns="" val="1150694242"/>
                  </a:ext>
                </a:extLst>
              </a:tr>
              <a:tr h="370840">
                <a:tc vMerge="1">
                  <a:txBody>
                    <a:bodyPr/>
                    <a:lstStyle/>
                    <a:p>
                      <a:endParaRPr lang="en-GB" dirty="0"/>
                    </a:p>
                  </a:txBody>
                  <a:tcPr/>
                </a:tc>
                <a:tc>
                  <a:txBody>
                    <a:bodyPr/>
                    <a:lstStyle/>
                    <a:p>
                      <a:r>
                        <a:rPr lang="en-GB" sz="1600" dirty="0">
                          <a:solidFill>
                            <a:schemeClr val="bg1"/>
                          </a:solidFill>
                          <a:latin typeface="+mj-lt"/>
                        </a:rPr>
                        <a:t>trial 1</a:t>
                      </a:r>
                    </a:p>
                  </a:txBody>
                  <a:tcPr anchor="ctr">
                    <a:lnB w="12700" cap="flat" cmpd="sng" algn="ctr">
                      <a:solidFill>
                        <a:srgbClr val="639FCE"/>
                      </a:solidFill>
                      <a:prstDash val="solid"/>
                      <a:round/>
                      <a:headEnd type="none" w="med" len="med"/>
                      <a:tailEnd type="none" w="med" len="med"/>
                    </a:lnB>
                    <a:solidFill>
                      <a:srgbClr val="639FCE"/>
                    </a:solidFill>
                  </a:tcPr>
                </a:tc>
                <a:tc>
                  <a:txBody>
                    <a:bodyPr/>
                    <a:lstStyle/>
                    <a:p>
                      <a:r>
                        <a:rPr lang="en-GB" sz="1600" dirty="0">
                          <a:solidFill>
                            <a:schemeClr val="bg1"/>
                          </a:solidFill>
                          <a:latin typeface="+mj-lt"/>
                        </a:rPr>
                        <a:t>trial 2</a:t>
                      </a:r>
                    </a:p>
                  </a:txBody>
                  <a:tcPr anchor="ctr">
                    <a:lnB w="12700" cap="flat" cmpd="sng" algn="ctr">
                      <a:solidFill>
                        <a:srgbClr val="639FCE"/>
                      </a:solidFill>
                      <a:prstDash val="solid"/>
                      <a:round/>
                      <a:headEnd type="none" w="med" len="med"/>
                      <a:tailEnd type="none" w="med" len="med"/>
                    </a:lnB>
                    <a:solidFill>
                      <a:srgbClr val="639FCE"/>
                    </a:solidFill>
                  </a:tcPr>
                </a:tc>
                <a:tc>
                  <a:txBody>
                    <a:bodyPr/>
                    <a:lstStyle/>
                    <a:p>
                      <a:r>
                        <a:rPr lang="en-GB" sz="1600" dirty="0">
                          <a:solidFill>
                            <a:schemeClr val="bg1"/>
                          </a:solidFill>
                          <a:latin typeface="+mj-lt"/>
                        </a:rPr>
                        <a:t>trial 3</a:t>
                      </a:r>
                    </a:p>
                  </a:txBody>
                  <a:tcPr anchor="ctr">
                    <a:lnB w="12700" cap="flat" cmpd="sng" algn="ctr">
                      <a:solidFill>
                        <a:srgbClr val="639FCE"/>
                      </a:solidFill>
                      <a:prstDash val="solid"/>
                      <a:round/>
                      <a:headEnd type="none" w="med" len="med"/>
                      <a:tailEnd type="none" w="med" len="med"/>
                    </a:lnB>
                    <a:solidFill>
                      <a:srgbClr val="639FCE"/>
                    </a:solidFill>
                  </a:tcPr>
                </a:tc>
                <a:tc>
                  <a:txBody>
                    <a:bodyPr/>
                    <a:lstStyle/>
                    <a:p>
                      <a:r>
                        <a:rPr lang="en-GB" sz="1600" dirty="0">
                          <a:solidFill>
                            <a:schemeClr val="bg1"/>
                          </a:solidFill>
                          <a:latin typeface="+mj-lt"/>
                        </a:rPr>
                        <a:t>mean/average</a:t>
                      </a:r>
                    </a:p>
                  </a:txBody>
                  <a:tcPr anchor="ctr">
                    <a:lnB w="12700" cap="flat" cmpd="sng" algn="ctr">
                      <a:solidFill>
                        <a:srgbClr val="639FCE"/>
                      </a:solidFill>
                      <a:prstDash val="solid"/>
                      <a:round/>
                      <a:headEnd type="none" w="med" len="med"/>
                      <a:tailEnd type="none" w="med" len="med"/>
                    </a:lnB>
                    <a:solidFill>
                      <a:srgbClr val="639FCE"/>
                    </a:solidFill>
                  </a:tcPr>
                </a:tc>
                <a:extLst>
                  <a:ext uri="{0D108BD9-81ED-4DB2-BD59-A6C34878D82A}">
                    <a16:rowId xmlns:a16="http://schemas.microsoft.com/office/drawing/2014/main" xmlns="" val="1907834927"/>
                  </a:ext>
                </a:extLst>
              </a:tr>
              <a:tr h="370840">
                <a:tc>
                  <a:txBody>
                    <a:bodyPr/>
                    <a:lstStyle/>
                    <a:p>
                      <a:r>
                        <a:rPr lang="en-GB" sz="1600" dirty="0">
                          <a:solidFill>
                            <a:schemeClr val="bg1"/>
                          </a:solidFill>
                          <a:latin typeface="+mj-lt"/>
                        </a:rPr>
                        <a:t>thin plastic</a:t>
                      </a:r>
                    </a:p>
                  </a:txBody>
                  <a:tcPr anchor="ctr">
                    <a:lnR w="12700" cap="flat" cmpd="sng" algn="ctr">
                      <a:solidFill>
                        <a:srgbClr val="639FCE"/>
                      </a:solidFill>
                      <a:prstDash val="solid"/>
                      <a:round/>
                      <a:headEnd type="none" w="med" len="med"/>
                      <a:tailEnd type="none" w="med" len="med"/>
                    </a:lnR>
                    <a:solidFill>
                      <a:srgbClr val="639FCE"/>
                    </a:solidFill>
                  </a:tcPr>
                </a:tc>
                <a:tc>
                  <a:txBody>
                    <a:bodyPr/>
                    <a:lstStyle/>
                    <a:p>
                      <a:endParaRPr lang="en-GB" sz="1600" dirty="0">
                        <a:latin typeface="+mj-lt"/>
                      </a:endParaRPr>
                    </a:p>
                  </a:txBody>
                  <a:tcPr anchor="ctr">
                    <a:lnL w="12700" cap="flat" cmpd="sng" algn="ctr">
                      <a:solidFill>
                        <a:srgbClr val="639FCE"/>
                      </a:solidFill>
                      <a:prstDash val="solid"/>
                      <a:round/>
                      <a:headEnd type="none" w="med" len="med"/>
                      <a:tailEnd type="none" w="med" len="med"/>
                    </a:lnL>
                    <a:lnR w="12700" cap="flat" cmpd="sng" algn="ctr">
                      <a:solidFill>
                        <a:srgbClr val="639FCE"/>
                      </a:solidFill>
                      <a:prstDash val="solid"/>
                      <a:round/>
                      <a:headEnd type="none" w="med" len="med"/>
                      <a:tailEnd type="none" w="med" len="med"/>
                    </a:lnR>
                    <a:lnT w="12700" cap="flat" cmpd="sng" algn="ctr">
                      <a:solidFill>
                        <a:srgbClr val="639FCE"/>
                      </a:solidFill>
                      <a:prstDash val="solid"/>
                      <a:round/>
                      <a:headEnd type="none" w="med" len="med"/>
                      <a:tailEnd type="none" w="med" len="med"/>
                    </a:lnT>
                    <a:lnB w="12700" cap="flat" cmpd="sng" algn="ctr">
                      <a:solidFill>
                        <a:srgbClr val="639FCE"/>
                      </a:solidFill>
                      <a:prstDash val="solid"/>
                      <a:round/>
                      <a:headEnd type="none" w="med" len="med"/>
                      <a:tailEnd type="none" w="med" len="med"/>
                    </a:lnB>
                    <a:solidFill>
                      <a:schemeClr val="bg1"/>
                    </a:solidFill>
                  </a:tcPr>
                </a:tc>
                <a:tc>
                  <a:txBody>
                    <a:bodyPr/>
                    <a:lstStyle/>
                    <a:p>
                      <a:endParaRPr lang="en-GB" sz="1600" dirty="0">
                        <a:latin typeface="+mj-lt"/>
                      </a:endParaRPr>
                    </a:p>
                  </a:txBody>
                  <a:tcPr anchor="ctr">
                    <a:lnL w="12700" cap="flat" cmpd="sng" algn="ctr">
                      <a:solidFill>
                        <a:srgbClr val="639FCE"/>
                      </a:solidFill>
                      <a:prstDash val="solid"/>
                      <a:round/>
                      <a:headEnd type="none" w="med" len="med"/>
                      <a:tailEnd type="none" w="med" len="med"/>
                    </a:lnL>
                    <a:lnR w="12700" cap="flat" cmpd="sng" algn="ctr">
                      <a:solidFill>
                        <a:srgbClr val="639FCE"/>
                      </a:solidFill>
                      <a:prstDash val="solid"/>
                      <a:round/>
                      <a:headEnd type="none" w="med" len="med"/>
                      <a:tailEnd type="none" w="med" len="med"/>
                    </a:lnR>
                    <a:lnT w="12700" cap="flat" cmpd="sng" algn="ctr">
                      <a:solidFill>
                        <a:srgbClr val="639FCE"/>
                      </a:solidFill>
                      <a:prstDash val="solid"/>
                      <a:round/>
                      <a:headEnd type="none" w="med" len="med"/>
                      <a:tailEnd type="none" w="med" len="med"/>
                    </a:lnT>
                    <a:lnB w="12700" cap="flat" cmpd="sng" algn="ctr">
                      <a:solidFill>
                        <a:srgbClr val="639FCE"/>
                      </a:solidFill>
                      <a:prstDash val="solid"/>
                      <a:round/>
                      <a:headEnd type="none" w="med" len="med"/>
                      <a:tailEnd type="none" w="med" len="med"/>
                    </a:lnB>
                    <a:solidFill>
                      <a:schemeClr val="bg1"/>
                    </a:solidFill>
                  </a:tcPr>
                </a:tc>
                <a:tc>
                  <a:txBody>
                    <a:bodyPr/>
                    <a:lstStyle/>
                    <a:p>
                      <a:endParaRPr lang="en-GB" sz="1600" dirty="0">
                        <a:latin typeface="+mj-lt"/>
                      </a:endParaRPr>
                    </a:p>
                  </a:txBody>
                  <a:tcPr anchor="ctr">
                    <a:lnL w="12700" cap="flat" cmpd="sng" algn="ctr">
                      <a:solidFill>
                        <a:srgbClr val="639FCE"/>
                      </a:solidFill>
                      <a:prstDash val="solid"/>
                      <a:round/>
                      <a:headEnd type="none" w="med" len="med"/>
                      <a:tailEnd type="none" w="med" len="med"/>
                    </a:lnL>
                    <a:lnR w="12700" cap="flat" cmpd="sng" algn="ctr">
                      <a:solidFill>
                        <a:srgbClr val="639FCE"/>
                      </a:solidFill>
                      <a:prstDash val="solid"/>
                      <a:round/>
                      <a:headEnd type="none" w="med" len="med"/>
                      <a:tailEnd type="none" w="med" len="med"/>
                    </a:lnR>
                    <a:lnT w="12700" cap="flat" cmpd="sng" algn="ctr">
                      <a:solidFill>
                        <a:srgbClr val="639FCE"/>
                      </a:solidFill>
                      <a:prstDash val="solid"/>
                      <a:round/>
                      <a:headEnd type="none" w="med" len="med"/>
                      <a:tailEnd type="none" w="med" len="med"/>
                    </a:lnT>
                    <a:lnB w="12700" cap="flat" cmpd="sng" algn="ctr">
                      <a:solidFill>
                        <a:srgbClr val="639FCE"/>
                      </a:solidFill>
                      <a:prstDash val="solid"/>
                      <a:round/>
                      <a:headEnd type="none" w="med" len="med"/>
                      <a:tailEnd type="none" w="med" len="med"/>
                    </a:lnB>
                    <a:solidFill>
                      <a:schemeClr val="bg1"/>
                    </a:solidFill>
                  </a:tcPr>
                </a:tc>
                <a:tc>
                  <a:txBody>
                    <a:bodyPr/>
                    <a:lstStyle/>
                    <a:p>
                      <a:endParaRPr lang="en-GB" sz="1600" dirty="0">
                        <a:latin typeface="+mj-lt"/>
                      </a:endParaRPr>
                    </a:p>
                  </a:txBody>
                  <a:tcPr anchor="ctr">
                    <a:lnL w="12700" cap="flat" cmpd="sng" algn="ctr">
                      <a:solidFill>
                        <a:srgbClr val="639FCE"/>
                      </a:solidFill>
                      <a:prstDash val="solid"/>
                      <a:round/>
                      <a:headEnd type="none" w="med" len="med"/>
                      <a:tailEnd type="none" w="med" len="med"/>
                    </a:lnL>
                    <a:lnR w="12700" cap="flat" cmpd="sng" algn="ctr">
                      <a:solidFill>
                        <a:srgbClr val="639FCE"/>
                      </a:solidFill>
                      <a:prstDash val="solid"/>
                      <a:round/>
                      <a:headEnd type="none" w="med" len="med"/>
                      <a:tailEnd type="none" w="med" len="med"/>
                    </a:lnR>
                    <a:lnT w="12700" cap="flat" cmpd="sng" algn="ctr">
                      <a:solidFill>
                        <a:srgbClr val="639FCE"/>
                      </a:solidFill>
                      <a:prstDash val="solid"/>
                      <a:round/>
                      <a:headEnd type="none" w="med" len="med"/>
                      <a:tailEnd type="none" w="med" len="med"/>
                    </a:lnT>
                    <a:lnB w="12700" cap="flat" cmpd="sng" algn="ctr">
                      <a:solidFill>
                        <a:srgbClr val="639FCE"/>
                      </a:solidFill>
                      <a:prstDash val="solid"/>
                      <a:round/>
                      <a:headEnd type="none" w="med" len="med"/>
                      <a:tailEnd type="none" w="med" len="med"/>
                    </a:lnB>
                    <a:solidFill>
                      <a:schemeClr val="bg1"/>
                    </a:solidFill>
                  </a:tcPr>
                </a:tc>
                <a:extLst>
                  <a:ext uri="{0D108BD9-81ED-4DB2-BD59-A6C34878D82A}">
                    <a16:rowId xmlns:a16="http://schemas.microsoft.com/office/drawing/2014/main" xmlns="" val="2971799522"/>
                  </a:ext>
                </a:extLst>
              </a:tr>
              <a:tr h="370840">
                <a:tc>
                  <a:txBody>
                    <a:bodyPr/>
                    <a:lstStyle/>
                    <a:p>
                      <a:r>
                        <a:rPr lang="en-GB" sz="1600" dirty="0">
                          <a:solidFill>
                            <a:schemeClr val="bg1"/>
                          </a:solidFill>
                          <a:latin typeface="+mj-lt"/>
                        </a:rPr>
                        <a:t>thick plastic</a:t>
                      </a:r>
                    </a:p>
                  </a:txBody>
                  <a:tcPr anchor="ctr">
                    <a:lnR w="12700" cap="flat" cmpd="sng" algn="ctr">
                      <a:solidFill>
                        <a:srgbClr val="639FCE"/>
                      </a:solidFill>
                      <a:prstDash val="solid"/>
                      <a:round/>
                      <a:headEnd type="none" w="med" len="med"/>
                      <a:tailEnd type="none" w="med" len="med"/>
                    </a:lnR>
                    <a:solidFill>
                      <a:srgbClr val="639FCE"/>
                    </a:solidFill>
                  </a:tcPr>
                </a:tc>
                <a:tc>
                  <a:txBody>
                    <a:bodyPr/>
                    <a:lstStyle/>
                    <a:p>
                      <a:endParaRPr lang="en-GB" sz="1600" dirty="0">
                        <a:latin typeface="+mj-lt"/>
                      </a:endParaRPr>
                    </a:p>
                  </a:txBody>
                  <a:tcPr anchor="ctr">
                    <a:lnL w="12700" cap="flat" cmpd="sng" algn="ctr">
                      <a:solidFill>
                        <a:srgbClr val="639FCE"/>
                      </a:solidFill>
                      <a:prstDash val="solid"/>
                      <a:round/>
                      <a:headEnd type="none" w="med" len="med"/>
                      <a:tailEnd type="none" w="med" len="med"/>
                    </a:lnL>
                    <a:lnR w="12700" cap="flat" cmpd="sng" algn="ctr">
                      <a:solidFill>
                        <a:srgbClr val="639FCE"/>
                      </a:solidFill>
                      <a:prstDash val="solid"/>
                      <a:round/>
                      <a:headEnd type="none" w="med" len="med"/>
                      <a:tailEnd type="none" w="med" len="med"/>
                    </a:lnR>
                    <a:lnT w="12700" cap="flat" cmpd="sng" algn="ctr">
                      <a:solidFill>
                        <a:srgbClr val="639FCE"/>
                      </a:solidFill>
                      <a:prstDash val="solid"/>
                      <a:round/>
                      <a:headEnd type="none" w="med" len="med"/>
                      <a:tailEnd type="none" w="med" len="med"/>
                    </a:lnT>
                    <a:lnB w="12700" cap="flat" cmpd="sng" algn="ctr">
                      <a:solidFill>
                        <a:srgbClr val="639FCE"/>
                      </a:solidFill>
                      <a:prstDash val="solid"/>
                      <a:round/>
                      <a:headEnd type="none" w="med" len="med"/>
                      <a:tailEnd type="none" w="med" len="med"/>
                    </a:lnB>
                    <a:solidFill>
                      <a:schemeClr val="bg1"/>
                    </a:solidFill>
                  </a:tcPr>
                </a:tc>
                <a:tc>
                  <a:txBody>
                    <a:bodyPr/>
                    <a:lstStyle/>
                    <a:p>
                      <a:endParaRPr lang="en-GB" sz="1600" dirty="0">
                        <a:latin typeface="+mj-lt"/>
                      </a:endParaRPr>
                    </a:p>
                  </a:txBody>
                  <a:tcPr anchor="ctr">
                    <a:lnL w="12700" cap="flat" cmpd="sng" algn="ctr">
                      <a:solidFill>
                        <a:srgbClr val="639FCE"/>
                      </a:solidFill>
                      <a:prstDash val="solid"/>
                      <a:round/>
                      <a:headEnd type="none" w="med" len="med"/>
                      <a:tailEnd type="none" w="med" len="med"/>
                    </a:lnL>
                    <a:lnR w="12700" cap="flat" cmpd="sng" algn="ctr">
                      <a:solidFill>
                        <a:srgbClr val="639FCE"/>
                      </a:solidFill>
                      <a:prstDash val="solid"/>
                      <a:round/>
                      <a:headEnd type="none" w="med" len="med"/>
                      <a:tailEnd type="none" w="med" len="med"/>
                    </a:lnR>
                    <a:lnT w="12700" cap="flat" cmpd="sng" algn="ctr">
                      <a:solidFill>
                        <a:srgbClr val="639FCE"/>
                      </a:solidFill>
                      <a:prstDash val="solid"/>
                      <a:round/>
                      <a:headEnd type="none" w="med" len="med"/>
                      <a:tailEnd type="none" w="med" len="med"/>
                    </a:lnT>
                    <a:lnB w="12700" cap="flat" cmpd="sng" algn="ctr">
                      <a:solidFill>
                        <a:srgbClr val="639FCE"/>
                      </a:solidFill>
                      <a:prstDash val="solid"/>
                      <a:round/>
                      <a:headEnd type="none" w="med" len="med"/>
                      <a:tailEnd type="none" w="med" len="med"/>
                    </a:lnB>
                    <a:solidFill>
                      <a:schemeClr val="bg1"/>
                    </a:solidFill>
                  </a:tcPr>
                </a:tc>
                <a:tc>
                  <a:txBody>
                    <a:bodyPr/>
                    <a:lstStyle/>
                    <a:p>
                      <a:endParaRPr lang="en-GB" sz="1600" dirty="0">
                        <a:latin typeface="+mj-lt"/>
                      </a:endParaRPr>
                    </a:p>
                  </a:txBody>
                  <a:tcPr anchor="ctr">
                    <a:lnL w="12700" cap="flat" cmpd="sng" algn="ctr">
                      <a:solidFill>
                        <a:srgbClr val="639FCE"/>
                      </a:solidFill>
                      <a:prstDash val="solid"/>
                      <a:round/>
                      <a:headEnd type="none" w="med" len="med"/>
                      <a:tailEnd type="none" w="med" len="med"/>
                    </a:lnL>
                    <a:lnR w="12700" cap="flat" cmpd="sng" algn="ctr">
                      <a:solidFill>
                        <a:srgbClr val="639FCE"/>
                      </a:solidFill>
                      <a:prstDash val="solid"/>
                      <a:round/>
                      <a:headEnd type="none" w="med" len="med"/>
                      <a:tailEnd type="none" w="med" len="med"/>
                    </a:lnR>
                    <a:lnT w="12700" cap="flat" cmpd="sng" algn="ctr">
                      <a:solidFill>
                        <a:srgbClr val="639FCE"/>
                      </a:solidFill>
                      <a:prstDash val="solid"/>
                      <a:round/>
                      <a:headEnd type="none" w="med" len="med"/>
                      <a:tailEnd type="none" w="med" len="med"/>
                    </a:lnT>
                    <a:lnB w="12700" cap="flat" cmpd="sng" algn="ctr">
                      <a:solidFill>
                        <a:srgbClr val="639FCE"/>
                      </a:solidFill>
                      <a:prstDash val="solid"/>
                      <a:round/>
                      <a:headEnd type="none" w="med" len="med"/>
                      <a:tailEnd type="none" w="med" len="med"/>
                    </a:lnB>
                    <a:solidFill>
                      <a:schemeClr val="bg1"/>
                    </a:solidFill>
                  </a:tcPr>
                </a:tc>
                <a:tc>
                  <a:txBody>
                    <a:bodyPr/>
                    <a:lstStyle/>
                    <a:p>
                      <a:endParaRPr lang="en-GB" sz="1600" dirty="0">
                        <a:latin typeface="+mj-lt"/>
                      </a:endParaRPr>
                    </a:p>
                  </a:txBody>
                  <a:tcPr anchor="ctr">
                    <a:lnL w="12700" cap="flat" cmpd="sng" algn="ctr">
                      <a:solidFill>
                        <a:srgbClr val="639FCE"/>
                      </a:solidFill>
                      <a:prstDash val="solid"/>
                      <a:round/>
                      <a:headEnd type="none" w="med" len="med"/>
                      <a:tailEnd type="none" w="med" len="med"/>
                    </a:lnL>
                    <a:lnR w="12700" cap="flat" cmpd="sng" algn="ctr">
                      <a:solidFill>
                        <a:srgbClr val="639FCE"/>
                      </a:solidFill>
                      <a:prstDash val="solid"/>
                      <a:round/>
                      <a:headEnd type="none" w="med" len="med"/>
                      <a:tailEnd type="none" w="med" len="med"/>
                    </a:lnR>
                    <a:lnT w="12700" cap="flat" cmpd="sng" algn="ctr">
                      <a:solidFill>
                        <a:srgbClr val="639FCE"/>
                      </a:solidFill>
                      <a:prstDash val="solid"/>
                      <a:round/>
                      <a:headEnd type="none" w="med" len="med"/>
                      <a:tailEnd type="none" w="med" len="med"/>
                    </a:lnT>
                    <a:lnB w="12700" cap="flat" cmpd="sng" algn="ctr">
                      <a:solidFill>
                        <a:srgbClr val="639FCE"/>
                      </a:solidFill>
                      <a:prstDash val="solid"/>
                      <a:round/>
                      <a:headEnd type="none" w="med" len="med"/>
                      <a:tailEnd type="none" w="med" len="med"/>
                    </a:lnB>
                    <a:solidFill>
                      <a:schemeClr val="bg1"/>
                    </a:solidFill>
                  </a:tcPr>
                </a:tc>
                <a:extLst>
                  <a:ext uri="{0D108BD9-81ED-4DB2-BD59-A6C34878D82A}">
                    <a16:rowId xmlns:a16="http://schemas.microsoft.com/office/drawing/2014/main" xmlns="" val="1850978839"/>
                  </a:ext>
                </a:extLst>
              </a:tr>
              <a:tr h="370840">
                <a:tc>
                  <a:txBody>
                    <a:bodyPr/>
                    <a:lstStyle/>
                    <a:p>
                      <a:r>
                        <a:rPr lang="en-GB" sz="1600" dirty="0">
                          <a:solidFill>
                            <a:schemeClr val="bg1"/>
                          </a:solidFill>
                          <a:latin typeface="+mj-lt"/>
                        </a:rPr>
                        <a:t>canvas</a:t>
                      </a:r>
                    </a:p>
                  </a:txBody>
                  <a:tcPr anchor="ctr">
                    <a:lnR w="12700" cap="flat" cmpd="sng" algn="ctr">
                      <a:solidFill>
                        <a:srgbClr val="639FCE"/>
                      </a:solidFill>
                      <a:prstDash val="solid"/>
                      <a:round/>
                      <a:headEnd type="none" w="med" len="med"/>
                      <a:tailEnd type="none" w="med" len="med"/>
                    </a:lnR>
                    <a:solidFill>
                      <a:srgbClr val="639FCE"/>
                    </a:solidFill>
                  </a:tcPr>
                </a:tc>
                <a:tc>
                  <a:txBody>
                    <a:bodyPr/>
                    <a:lstStyle/>
                    <a:p>
                      <a:endParaRPr lang="en-GB" sz="1600" dirty="0">
                        <a:latin typeface="+mj-lt"/>
                      </a:endParaRPr>
                    </a:p>
                  </a:txBody>
                  <a:tcPr anchor="ctr">
                    <a:lnL w="12700" cap="flat" cmpd="sng" algn="ctr">
                      <a:solidFill>
                        <a:srgbClr val="639FCE"/>
                      </a:solidFill>
                      <a:prstDash val="solid"/>
                      <a:round/>
                      <a:headEnd type="none" w="med" len="med"/>
                      <a:tailEnd type="none" w="med" len="med"/>
                    </a:lnL>
                    <a:lnR w="12700" cap="flat" cmpd="sng" algn="ctr">
                      <a:solidFill>
                        <a:srgbClr val="639FCE"/>
                      </a:solidFill>
                      <a:prstDash val="solid"/>
                      <a:round/>
                      <a:headEnd type="none" w="med" len="med"/>
                      <a:tailEnd type="none" w="med" len="med"/>
                    </a:lnR>
                    <a:lnT w="12700" cap="flat" cmpd="sng" algn="ctr">
                      <a:solidFill>
                        <a:srgbClr val="639FCE"/>
                      </a:solidFill>
                      <a:prstDash val="solid"/>
                      <a:round/>
                      <a:headEnd type="none" w="med" len="med"/>
                      <a:tailEnd type="none" w="med" len="med"/>
                    </a:lnT>
                    <a:lnB w="12700" cap="flat" cmpd="sng" algn="ctr">
                      <a:solidFill>
                        <a:srgbClr val="639FCE"/>
                      </a:solidFill>
                      <a:prstDash val="solid"/>
                      <a:round/>
                      <a:headEnd type="none" w="med" len="med"/>
                      <a:tailEnd type="none" w="med" len="med"/>
                    </a:lnB>
                    <a:solidFill>
                      <a:schemeClr val="bg1"/>
                    </a:solidFill>
                  </a:tcPr>
                </a:tc>
                <a:tc>
                  <a:txBody>
                    <a:bodyPr/>
                    <a:lstStyle/>
                    <a:p>
                      <a:endParaRPr lang="en-GB" sz="1600" dirty="0">
                        <a:latin typeface="+mj-lt"/>
                      </a:endParaRPr>
                    </a:p>
                  </a:txBody>
                  <a:tcPr anchor="ctr">
                    <a:lnL w="12700" cap="flat" cmpd="sng" algn="ctr">
                      <a:solidFill>
                        <a:srgbClr val="639FCE"/>
                      </a:solidFill>
                      <a:prstDash val="solid"/>
                      <a:round/>
                      <a:headEnd type="none" w="med" len="med"/>
                      <a:tailEnd type="none" w="med" len="med"/>
                    </a:lnL>
                    <a:lnR w="12700" cap="flat" cmpd="sng" algn="ctr">
                      <a:solidFill>
                        <a:srgbClr val="639FCE"/>
                      </a:solidFill>
                      <a:prstDash val="solid"/>
                      <a:round/>
                      <a:headEnd type="none" w="med" len="med"/>
                      <a:tailEnd type="none" w="med" len="med"/>
                    </a:lnR>
                    <a:lnT w="12700" cap="flat" cmpd="sng" algn="ctr">
                      <a:solidFill>
                        <a:srgbClr val="639FCE"/>
                      </a:solidFill>
                      <a:prstDash val="solid"/>
                      <a:round/>
                      <a:headEnd type="none" w="med" len="med"/>
                      <a:tailEnd type="none" w="med" len="med"/>
                    </a:lnT>
                    <a:lnB w="12700" cap="flat" cmpd="sng" algn="ctr">
                      <a:solidFill>
                        <a:srgbClr val="639FCE"/>
                      </a:solidFill>
                      <a:prstDash val="solid"/>
                      <a:round/>
                      <a:headEnd type="none" w="med" len="med"/>
                      <a:tailEnd type="none" w="med" len="med"/>
                    </a:lnB>
                    <a:solidFill>
                      <a:schemeClr val="bg1"/>
                    </a:solidFill>
                  </a:tcPr>
                </a:tc>
                <a:tc>
                  <a:txBody>
                    <a:bodyPr/>
                    <a:lstStyle/>
                    <a:p>
                      <a:endParaRPr lang="en-GB" sz="1600" dirty="0">
                        <a:latin typeface="+mj-lt"/>
                      </a:endParaRPr>
                    </a:p>
                  </a:txBody>
                  <a:tcPr anchor="ctr">
                    <a:lnL w="12700" cap="flat" cmpd="sng" algn="ctr">
                      <a:solidFill>
                        <a:srgbClr val="639FCE"/>
                      </a:solidFill>
                      <a:prstDash val="solid"/>
                      <a:round/>
                      <a:headEnd type="none" w="med" len="med"/>
                      <a:tailEnd type="none" w="med" len="med"/>
                    </a:lnL>
                    <a:lnR w="12700" cap="flat" cmpd="sng" algn="ctr">
                      <a:solidFill>
                        <a:srgbClr val="639FCE"/>
                      </a:solidFill>
                      <a:prstDash val="solid"/>
                      <a:round/>
                      <a:headEnd type="none" w="med" len="med"/>
                      <a:tailEnd type="none" w="med" len="med"/>
                    </a:lnR>
                    <a:lnT w="12700" cap="flat" cmpd="sng" algn="ctr">
                      <a:solidFill>
                        <a:srgbClr val="639FCE"/>
                      </a:solidFill>
                      <a:prstDash val="solid"/>
                      <a:round/>
                      <a:headEnd type="none" w="med" len="med"/>
                      <a:tailEnd type="none" w="med" len="med"/>
                    </a:lnT>
                    <a:lnB w="12700" cap="flat" cmpd="sng" algn="ctr">
                      <a:solidFill>
                        <a:srgbClr val="639FCE"/>
                      </a:solidFill>
                      <a:prstDash val="solid"/>
                      <a:round/>
                      <a:headEnd type="none" w="med" len="med"/>
                      <a:tailEnd type="none" w="med" len="med"/>
                    </a:lnB>
                    <a:solidFill>
                      <a:schemeClr val="bg1"/>
                    </a:solidFill>
                  </a:tcPr>
                </a:tc>
                <a:tc>
                  <a:txBody>
                    <a:bodyPr/>
                    <a:lstStyle/>
                    <a:p>
                      <a:endParaRPr lang="en-GB" sz="1600" dirty="0">
                        <a:latin typeface="+mj-lt"/>
                      </a:endParaRPr>
                    </a:p>
                  </a:txBody>
                  <a:tcPr anchor="ctr">
                    <a:lnL w="12700" cap="flat" cmpd="sng" algn="ctr">
                      <a:solidFill>
                        <a:srgbClr val="639FCE"/>
                      </a:solidFill>
                      <a:prstDash val="solid"/>
                      <a:round/>
                      <a:headEnd type="none" w="med" len="med"/>
                      <a:tailEnd type="none" w="med" len="med"/>
                    </a:lnL>
                    <a:lnR w="12700" cap="flat" cmpd="sng" algn="ctr">
                      <a:solidFill>
                        <a:srgbClr val="639FCE"/>
                      </a:solidFill>
                      <a:prstDash val="solid"/>
                      <a:round/>
                      <a:headEnd type="none" w="med" len="med"/>
                      <a:tailEnd type="none" w="med" len="med"/>
                    </a:lnR>
                    <a:lnT w="12700" cap="flat" cmpd="sng" algn="ctr">
                      <a:solidFill>
                        <a:srgbClr val="639FCE"/>
                      </a:solidFill>
                      <a:prstDash val="solid"/>
                      <a:round/>
                      <a:headEnd type="none" w="med" len="med"/>
                      <a:tailEnd type="none" w="med" len="med"/>
                    </a:lnT>
                    <a:lnB w="12700" cap="flat" cmpd="sng" algn="ctr">
                      <a:solidFill>
                        <a:srgbClr val="639FCE"/>
                      </a:solidFill>
                      <a:prstDash val="solid"/>
                      <a:round/>
                      <a:headEnd type="none" w="med" len="med"/>
                      <a:tailEnd type="none" w="med" len="med"/>
                    </a:lnB>
                    <a:solidFill>
                      <a:schemeClr val="bg1"/>
                    </a:solidFill>
                  </a:tcPr>
                </a:tc>
                <a:extLst>
                  <a:ext uri="{0D108BD9-81ED-4DB2-BD59-A6C34878D82A}">
                    <a16:rowId xmlns:a16="http://schemas.microsoft.com/office/drawing/2014/main" xmlns="" val="1398925918"/>
                  </a:ext>
                </a:extLst>
              </a:tr>
              <a:tr h="370840">
                <a:tc>
                  <a:txBody>
                    <a:bodyPr/>
                    <a:lstStyle/>
                    <a:p>
                      <a:r>
                        <a:rPr lang="en-GB" sz="1600" dirty="0">
                          <a:solidFill>
                            <a:schemeClr val="bg1"/>
                          </a:solidFill>
                          <a:latin typeface="+mj-lt"/>
                        </a:rPr>
                        <a:t>paper</a:t>
                      </a:r>
                    </a:p>
                  </a:txBody>
                  <a:tcPr anchor="ctr">
                    <a:lnR w="12700" cap="flat" cmpd="sng" algn="ctr">
                      <a:solidFill>
                        <a:srgbClr val="639FCE"/>
                      </a:solidFill>
                      <a:prstDash val="solid"/>
                      <a:round/>
                      <a:headEnd type="none" w="med" len="med"/>
                      <a:tailEnd type="none" w="med" len="med"/>
                    </a:lnR>
                    <a:solidFill>
                      <a:srgbClr val="639FCE"/>
                    </a:solidFill>
                  </a:tcPr>
                </a:tc>
                <a:tc>
                  <a:txBody>
                    <a:bodyPr/>
                    <a:lstStyle/>
                    <a:p>
                      <a:endParaRPr lang="en-GB" sz="1600" dirty="0">
                        <a:latin typeface="+mj-lt"/>
                      </a:endParaRPr>
                    </a:p>
                  </a:txBody>
                  <a:tcPr anchor="ctr">
                    <a:lnL w="12700" cap="flat" cmpd="sng" algn="ctr">
                      <a:solidFill>
                        <a:srgbClr val="639FCE"/>
                      </a:solidFill>
                      <a:prstDash val="solid"/>
                      <a:round/>
                      <a:headEnd type="none" w="med" len="med"/>
                      <a:tailEnd type="none" w="med" len="med"/>
                    </a:lnL>
                    <a:lnR w="12700" cap="flat" cmpd="sng" algn="ctr">
                      <a:solidFill>
                        <a:srgbClr val="639FCE"/>
                      </a:solidFill>
                      <a:prstDash val="solid"/>
                      <a:round/>
                      <a:headEnd type="none" w="med" len="med"/>
                      <a:tailEnd type="none" w="med" len="med"/>
                    </a:lnR>
                    <a:lnT w="12700" cap="flat" cmpd="sng" algn="ctr">
                      <a:solidFill>
                        <a:srgbClr val="639FCE"/>
                      </a:solidFill>
                      <a:prstDash val="solid"/>
                      <a:round/>
                      <a:headEnd type="none" w="med" len="med"/>
                      <a:tailEnd type="none" w="med" len="med"/>
                    </a:lnT>
                    <a:lnB w="12700" cap="flat" cmpd="sng" algn="ctr">
                      <a:solidFill>
                        <a:srgbClr val="639FCE"/>
                      </a:solidFill>
                      <a:prstDash val="solid"/>
                      <a:round/>
                      <a:headEnd type="none" w="med" len="med"/>
                      <a:tailEnd type="none" w="med" len="med"/>
                    </a:lnB>
                    <a:solidFill>
                      <a:schemeClr val="bg1"/>
                    </a:solidFill>
                  </a:tcPr>
                </a:tc>
                <a:tc>
                  <a:txBody>
                    <a:bodyPr/>
                    <a:lstStyle/>
                    <a:p>
                      <a:endParaRPr lang="en-GB" sz="1600" dirty="0">
                        <a:latin typeface="+mj-lt"/>
                      </a:endParaRPr>
                    </a:p>
                  </a:txBody>
                  <a:tcPr anchor="ctr">
                    <a:lnL w="12700" cap="flat" cmpd="sng" algn="ctr">
                      <a:solidFill>
                        <a:srgbClr val="639FCE"/>
                      </a:solidFill>
                      <a:prstDash val="solid"/>
                      <a:round/>
                      <a:headEnd type="none" w="med" len="med"/>
                      <a:tailEnd type="none" w="med" len="med"/>
                    </a:lnL>
                    <a:lnR w="12700" cap="flat" cmpd="sng" algn="ctr">
                      <a:solidFill>
                        <a:srgbClr val="639FCE"/>
                      </a:solidFill>
                      <a:prstDash val="solid"/>
                      <a:round/>
                      <a:headEnd type="none" w="med" len="med"/>
                      <a:tailEnd type="none" w="med" len="med"/>
                    </a:lnR>
                    <a:lnT w="12700" cap="flat" cmpd="sng" algn="ctr">
                      <a:solidFill>
                        <a:srgbClr val="639FCE"/>
                      </a:solidFill>
                      <a:prstDash val="solid"/>
                      <a:round/>
                      <a:headEnd type="none" w="med" len="med"/>
                      <a:tailEnd type="none" w="med" len="med"/>
                    </a:lnT>
                    <a:lnB w="12700" cap="flat" cmpd="sng" algn="ctr">
                      <a:solidFill>
                        <a:srgbClr val="639FCE"/>
                      </a:solidFill>
                      <a:prstDash val="solid"/>
                      <a:round/>
                      <a:headEnd type="none" w="med" len="med"/>
                      <a:tailEnd type="none" w="med" len="med"/>
                    </a:lnB>
                    <a:solidFill>
                      <a:schemeClr val="bg1"/>
                    </a:solidFill>
                  </a:tcPr>
                </a:tc>
                <a:tc>
                  <a:txBody>
                    <a:bodyPr/>
                    <a:lstStyle/>
                    <a:p>
                      <a:endParaRPr lang="en-GB" sz="1600" dirty="0">
                        <a:latin typeface="+mj-lt"/>
                      </a:endParaRPr>
                    </a:p>
                  </a:txBody>
                  <a:tcPr anchor="ctr">
                    <a:lnL w="12700" cap="flat" cmpd="sng" algn="ctr">
                      <a:solidFill>
                        <a:srgbClr val="639FCE"/>
                      </a:solidFill>
                      <a:prstDash val="solid"/>
                      <a:round/>
                      <a:headEnd type="none" w="med" len="med"/>
                      <a:tailEnd type="none" w="med" len="med"/>
                    </a:lnL>
                    <a:lnR w="12700" cap="flat" cmpd="sng" algn="ctr">
                      <a:solidFill>
                        <a:srgbClr val="639FCE"/>
                      </a:solidFill>
                      <a:prstDash val="solid"/>
                      <a:round/>
                      <a:headEnd type="none" w="med" len="med"/>
                      <a:tailEnd type="none" w="med" len="med"/>
                    </a:lnR>
                    <a:lnT w="12700" cap="flat" cmpd="sng" algn="ctr">
                      <a:solidFill>
                        <a:srgbClr val="639FCE"/>
                      </a:solidFill>
                      <a:prstDash val="solid"/>
                      <a:round/>
                      <a:headEnd type="none" w="med" len="med"/>
                      <a:tailEnd type="none" w="med" len="med"/>
                    </a:lnT>
                    <a:lnB w="12700" cap="flat" cmpd="sng" algn="ctr">
                      <a:solidFill>
                        <a:srgbClr val="639FCE"/>
                      </a:solidFill>
                      <a:prstDash val="solid"/>
                      <a:round/>
                      <a:headEnd type="none" w="med" len="med"/>
                      <a:tailEnd type="none" w="med" len="med"/>
                    </a:lnB>
                    <a:solidFill>
                      <a:schemeClr val="bg1"/>
                    </a:solidFill>
                  </a:tcPr>
                </a:tc>
                <a:tc>
                  <a:txBody>
                    <a:bodyPr/>
                    <a:lstStyle/>
                    <a:p>
                      <a:endParaRPr lang="en-GB" sz="1600" dirty="0">
                        <a:latin typeface="+mj-lt"/>
                      </a:endParaRPr>
                    </a:p>
                  </a:txBody>
                  <a:tcPr anchor="ctr">
                    <a:lnL w="12700" cap="flat" cmpd="sng" algn="ctr">
                      <a:solidFill>
                        <a:srgbClr val="639FCE"/>
                      </a:solidFill>
                      <a:prstDash val="solid"/>
                      <a:round/>
                      <a:headEnd type="none" w="med" len="med"/>
                      <a:tailEnd type="none" w="med" len="med"/>
                    </a:lnL>
                    <a:lnR w="12700" cap="flat" cmpd="sng" algn="ctr">
                      <a:solidFill>
                        <a:srgbClr val="639FCE"/>
                      </a:solidFill>
                      <a:prstDash val="solid"/>
                      <a:round/>
                      <a:headEnd type="none" w="med" len="med"/>
                      <a:tailEnd type="none" w="med" len="med"/>
                    </a:lnR>
                    <a:lnT w="12700" cap="flat" cmpd="sng" algn="ctr">
                      <a:solidFill>
                        <a:srgbClr val="639FCE"/>
                      </a:solidFill>
                      <a:prstDash val="solid"/>
                      <a:round/>
                      <a:headEnd type="none" w="med" len="med"/>
                      <a:tailEnd type="none" w="med" len="med"/>
                    </a:lnT>
                    <a:lnB w="12700" cap="flat" cmpd="sng" algn="ctr">
                      <a:solidFill>
                        <a:srgbClr val="639FCE"/>
                      </a:solidFill>
                      <a:prstDash val="solid"/>
                      <a:round/>
                      <a:headEnd type="none" w="med" len="med"/>
                      <a:tailEnd type="none" w="med" len="med"/>
                    </a:lnB>
                    <a:solidFill>
                      <a:schemeClr val="bg1"/>
                    </a:solidFill>
                  </a:tcPr>
                </a:tc>
                <a:extLst>
                  <a:ext uri="{0D108BD9-81ED-4DB2-BD59-A6C34878D82A}">
                    <a16:rowId xmlns:a16="http://schemas.microsoft.com/office/drawing/2014/main" xmlns="" val="11776690"/>
                  </a:ext>
                </a:extLst>
              </a:tr>
            </a:tbl>
          </a:graphicData>
        </a:graphic>
      </p:graphicFrame>
      <p:grpSp>
        <p:nvGrpSpPr>
          <p:cNvPr id="18" name="Group 17">
            <a:extLst>
              <a:ext uri="{FF2B5EF4-FFF2-40B4-BE49-F238E27FC236}">
                <a16:creationId xmlns:a16="http://schemas.microsoft.com/office/drawing/2014/main" xmlns="" id="{7D246139-0836-454D-A8F4-B557A8F14D6C}"/>
              </a:ext>
            </a:extLst>
          </p:cNvPr>
          <p:cNvGrpSpPr/>
          <p:nvPr/>
        </p:nvGrpSpPr>
        <p:grpSpPr>
          <a:xfrm>
            <a:off x="684213" y="2122491"/>
            <a:ext cx="2299864" cy="946634"/>
            <a:chOff x="905063" y="1730187"/>
            <a:chExt cx="2299864" cy="946634"/>
          </a:xfrm>
        </p:grpSpPr>
        <p:sp>
          <p:nvSpPr>
            <p:cNvPr id="11" name="Rectangle 10">
              <a:extLst>
                <a:ext uri="{FF2B5EF4-FFF2-40B4-BE49-F238E27FC236}">
                  <a16:creationId xmlns:a16="http://schemas.microsoft.com/office/drawing/2014/main" xmlns="" id="{3C3D7B2E-4ECF-446B-B3F4-12C67193C521}"/>
                </a:ext>
              </a:extLst>
            </p:cNvPr>
            <p:cNvSpPr/>
            <p:nvPr/>
          </p:nvSpPr>
          <p:spPr>
            <a:xfrm>
              <a:off x="905063" y="1730187"/>
              <a:ext cx="2299864" cy="601260"/>
            </a:xfrm>
            <a:prstGeom prst="rect">
              <a:avLst/>
            </a:prstGeom>
            <a:solidFill>
              <a:schemeClr val="bg1"/>
            </a:solidFill>
            <a:ln w="38100">
              <a:solidFill>
                <a:srgbClr val="AFDFF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rgbClr val="404040"/>
                  </a:solidFill>
                  <a:ea typeface="Calibri" panose="020F0502020204030204" pitchFamily="34" charset="0"/>
                  <a:cs typeface="BPreplay"/>
                </a:rPr>
                <a:t>Independent variable here. </a:t>
              </a:r>
            </a:p>
            <a:p>
              <a:pPr algn="ctr"/>
              <a:r>
                <a:rPr lang="en-GB" sz="1400" dirty="0">
                  <a:solidFill>
                    <a:srgbClr val="404040"/>
                  </a:solidFill>
                  <a:latin typeface="+mj-lt"/>
                  <a:ea typeface="Calibri" panose="020F0502020204030204" pitchFamily="34" charset="0"/>
                  <a:cs typeface="BPreplay"/>
                </a:rPr>
                <a:t>1 mark</a:t>
              </a:r>
            </a:p>
          </p:txBody>
        </p:sp>
        <p:cxnSp>
          <p:nvCxnSpPr>
            <p:cNvPr id="13" name="Straight Arrow Connector 12">
              <a:extLst>
                <a:ext uri="{FF2B5EF4-FFF2-40B4-BE49-F238E27FC236}">
                  <a16:creationId xmlns:a16="http://schemas.microsoft.com/office/drawing/2014/main" xmlns="" id="{9FDA8507-42D6-497F-95B7-9065C329AC37}"/>
                </a:ext>
              </a:extLst>
            </p:cNvPr>
            <p:cNvCxnSpPr>
              <a:cxnSpLocks/>
              <a:stCxn id="11" idx="2"/>
            </p:cNvCxnSpPr>
            <p:nvPr/>
          </p:nvCxnSpPr>
          <p:spPr>
            <a:xfrm flipH="1">
              <a:off x="1823313" y="2331447"/>
              <a:ext cx="231682" cy="345374"/>
            </a:xfrm>
            <a:prstGeom prst="straightConnector1">
              <a:avLst/>
            </a:prstGeom>
            <a:ln w="38100">
              <a:solidFill>
                <a:srgbClr val="AFDFF9"/>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7" name="Group 16">
            <a:extLst>
              <a:ext uri="{FF2B5EF4-FFF2-40B4-BE49-F238E27FC236}">
                <a16:creationId xmlns:a16="http://schemas.microsoft.com/office/drawing/2014/main" xmlns="" id="{18B8363A-B1F9-4585-BB32-48466A9471AF}"/>
              </a:ext>
            </a:extLst>
          </p:cNvPr>
          <p:cNvGrpSpPr/>
          <p:nvPr/>
        </p:nvGrpSpPr>
        <p:grpSpPr>
          <a:xfrm>
            <a:off x="3204928" y="2121841"/>
            <a:ext cx="2480648" cy="869509"/>
            <a:chOff x="5673709" y="1729537"/>
            <a:chExt cx="2480648" cy="869509"/>
          </a:xfrm>
        </p:grpSpPr>
        <p:sp>
          <p:nvSpPr>
            <p:cNvPr id="8" name="Rectangle 7">
              <a:extLst>
                <a:ext uri="{FF2B5EF4-FFF2-40B4-BE49-F238E27FC236}">
                  <a16:creationId xmlns:a16="http://schemas.microsoft.com/office/drawing/2014/main" xmlns="" id="{3D7306A6-11FE-40F0-8A97-C5615056C1D7}"/>
                </a:ext>
              </a:extLst>
            </p:cNvPr>
            <p:cNvSpPr/>
            <p:nvPr/>
          </p:nvSpPr>
          <p:spPr>
            <a:xfrm>
              <a:off x="6023655" y="1729537"/>
              <a:ext cx="2130702" cy="601260"/>
            </a:xfrm>
            <a:prstGeom prst="rect">
              <a:avLst/>
            </a:prstGeom>
            <a:solidFill>
              <a:schemeClr val="bg1"/>
            </a:solidFill>
            <a:ln w="38100">
              <a:solidFill>
                <a:srgbClr val="AFDFF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rgbClr val="404040"/>
                  </a:solidFill>
                  <a:ea typeface="Calibri" panose="020F0502020204030204" pitchFamily="34" charset="0"/>
                  <a:cs typeface="BPreplay"/>
                </a:rPr>
                <a:t>Dependent variable here.</a:t>
              </a:r>
            </a:p>
            <a:p>
              <a:pPr algn="ctr"/>
              <a:r>
                <a:rPr lang="en-GB" sz="1400" dirty="0">
                  <a:solidFill>
                    <a:srgbClr val="404040"/>
                  </a:solidFill>
                  <a:latin typeface="+mj-lt"/>
                  <a:ea typeface="Calibri" panose="020F0502020204030204" pitchFamily="34" charset="0"/>
                  <a:cs typeface="BPreplay"/>
                </a:rPr>
                <a:t>1 mark</a:t>
              </a:r>
            </a:p>
          </p:txBody>
        </p:sp>
        <p:cxnSp>
          <p:nvCxnSpPr>
            <p:cNvPr id="15" name="Straight Arrow Connector 14">
              <a:extLst>
                <a:ext uri="{FF2B5EF4-FFF2-40B4-BE49-F238E27FC236}">
                  <a16:creationId xmlns:a16="http://schemas.microsoft.com/office/drawing/2014/main" xmlns="" id="{A4924EB9-E9EE-42D9-BB0F-86B7D39E81B1}"/>
                </a:ext>
              </a:extLst>
            </p:cNvPr>
            <p:cNvCxnSpPr>
              <a:cxnSpLocks/>
              <a:stCxn id="8" idx="1"/>
            </p:cNvCxnSpPr>
            <p:nvPr/>
          </p:nvCxnSpPr>
          <p:spPr>
            <a:xfrm flipH="1">
              <a:off x="5673709" y="2030167"/>
              <a:ext cx="349946" cy="568879"/>
            </a:xfrm>
            <a:prstGeom prst="straightConnector1">
              <a:avLst/>
            </a:prstGeom>
            <a:ln w="38100">
              <a:solidFill>
                <a:srgbClr val="AFDFF9"/>
              </a:solidFill>
              <a:tailEnd type="triangle"/>
            </a:ln>
          </p:spPr>
          <p:style>
            <a:lnRef idx="1">
              <a:schemeClr val="accent1"/>
            </a:lnRef>
            <a:fillRef idx="0">
              <a:schemeClr val="accent1"/>
            </a:fillRef>
            <a:effectRef idx="0">
              <a:schemeClr val="accent1"/>
            </a:effectRef>
            <a:fontRef idx="minor">
              <a:schemeClr val="tx1"/>
            </a:fontRef>
          </p:style>
        </p:cxnSp>
      </p:grpSp>
      <p:pic>
        <p:nvPicPr>
          <p:cNvPr id="14" name="Picture 13">
            <a:extLst>
              <a:ext uri="{FF2B5EF4-FFF2-40B4-BE49-F238E27FC236}">
                <a16:creationId xmlns:a16="http://schemas.microsoft.com/office/drawing/2014/main" xmlns="" id="{0D049C28-CF92-4384-8D9D-A4667093957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43752" y="565732"/>
            <a:ext cx="723986" cy="720000"/>
          </a:xfrm>
          <a:prstGeom prst="rect">
            <a:avLst/>
          </a:prstGeom>
        </p:spPr>
      </p:pic>
      <p:grpSp>
        <p:nvGrpSpPr>
          <p:cNvPr id="20" name="Group 19">
            <a:extLst>
              <a:ext uri="{FF2B5EF4-FFF2-40B4-BE49-F238E27FC236}">
                <a16:creationId xmlns:a16="http://schemas.microsoft.com/office/drawing/2014/main" xmlns="" id="{B00F0DF3-935D-4D72-BFED-133121CC4744}"/>
              </a:ext>
            </a:extLst>
          </p:cNvPr>
          <p:cNvGrpSpPr/>
          <p:nvPr/>
        </p:nvGrpSpPr>
        <p:grpSpPr>
          <a:xfrm>
            <a:off x="4443168" y="2121425"/>
            <a:ext cx="3714004" cy="947700"/>
            <a:chOff x="4443169" y="1729537"/>
            <a:chExt cx="3714004" cy="947700"/>
          </a:xfrm>
        </p:grpSpPr>
        <p:sp>
          <p:nvSpPr>
            <p:cNvPr id="21" name="Rectangle 20">
              <a:extLst>
                <a:ext uri="{FF2B5EF4-FFF2-40B4-BE49-F238E27FC236}">
                  <a16:creationId xmlns:a16="http://schemas.microsoft.com/office/drawing/2014/main" xmlns="" id="{1246CC62-156F-4F56-9D91-2BF726E57E05}"/>
                </a:ext>
              </a:extLst>
            </p:cNvPr>
            <p:cNvSpPr/>
            <p:nvPr/>
          </p:nvSpPr>
          <p:spPr>
            <a:xfrm>
              <a:off x="6020839" y="1729537"/>
              <a:ext cx="2136334" cy="601260"/>
            </a:xfrm>
            <a:prstGeom prst="rect">
              <a:avLst/>
            </a:prstGeom>
            <a:solidFill>
              <a:schemeClr val="bg1"/>
            </a:solidFill>
            <a:ln w="38100">
              <a:solidFill>
                <a:srgbClr val="AFDFF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rgbClr val="404040"/>
                  </a:solidFill>
                  <a:ea typeface="Calibri" panose="020F0502020204030204" pitchFamily="34" charset="0"/>
                  <a:cs typeface="BPreplay"/>
                </a:rPr>
                <a:t>Units here.</a:t>
              </a:r>
            </a:p>
            <a:p>
              <a:pPr algn="ctr"/>
              <a:r>
                <a:rPr lang="en-GB" sz="1400" dirty="0">
                  <a:solidFill>
                    <a:srgbClr val="404040"/>
                  </a:solidFill>
                  <a:latin typeface="+mj-lt"/>
                  <a:ea typeface="Calibri" panose="020F0502020204030204" pitchFamily="34" charset="0"/>
                  <a:cs typeface="BPreplay"/>
                </a:rPr>
                <a:t>1 mark</a:t>
              </a:r>
            </a:p>
          </p:txBody>
        </p:sp>
        <p:cxnSp>
          <p:nvCxnSpPr>
            <p:cNvPr id="22" name="Straight Arrow Connector 21">
              <a:extLst>
                <a:ext uri="{FF2B5EF4-FFF2-40B4-BE49-F238E27FC236}">
                  <a16:creationId xmlns:a16="http://schemas.microsoft.com/office/drawing/2014/main" xmlns="" id="{2958FB65-0C6E-410A-9E4E-6686A74B10FC}"/>
                </a:ext>
              </a:extLst>
            </p:cNvPr>
            <p:cNvCxnSpPr>
              <a:cxnSpLocks/>
              <a:stCxn id="21" idx="2"/>
            </p:cNvCxnSpPr>
            <p:nvPr/>
          </p:nvCxnSpPr>
          <p:spPr>
            <a:xfrm flipH="1">
              <a:off x="4443169" y="2330797"/>
              <a:ext cx="2645836" cy="346440"/>
            </a:xfrm>
            <a:prstGeom prst="straightConnector1">
              <a:avLst/>
            </a:prstGeom>
            <a:ln w="38100">
              <a:solidFill>
                <a:srgbClr val="AFDFF9"/>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0" name="Group 29">
            <a:extLst>
              <a:ext uri="{FF2B5EF4-FFF2-40B4-BE49-F238E27FC236}">
                <a16:creationId xmlns:a16="http://schemas.microsoft.com/office/drawing/2014/main" xmlns="" id="{95347C9C-8EFB-4581-A9B4-E925585D8556}"/>
              </a:ext>
            </a:extLst>
          </p:cNvPr>
          <p:cNvGrpSpPr/>
          <p:nvPr/>
        </p:nvGrpSpPr>
        <p:grpSpPr>
          <a:xfrm>
            <a:off x="2017840" y="3558795"/>
            <a:ext cx="2130702" cy="2237022"/>
            <a:chOff x="4642039" y="93775"/>
            <a:chExt cx="2130702" cy="2237022"/>
          </a:xfrm>
        </p:grpSpPr>
        <p:sp>
          <p:nvSpPr>
            <p:cNvPr id="31" name="Rectangle 30">
              <a:extLst>
                <a:ext uri="{FF2B5EF4-FFF2-40B4-BE49-F238E27FC236}">
                  <a16:creationId xmlns:a16="http://schemas.microsoft.com/office/drawing/2014/main" xmlns="" id="{932CB43D-7CB6-4F5E-84AC-6582049FF06A}"/>
                </a:ext>
              </a:extLst>
            </p:cNvPr>
            <p:cNvSpPr/>
            <p:nvPr/>
          </p:nvSpPr>
          <p:spPr>
            <a:xfrm>
              <a:off x="4642039" y="1729537"/>
              <a:ext cx="2130702" cy="601260"/>
            </a:xfrm>
            <a:prstGeom prst="rect">
              <a:avLst/>
            </a:prstGeom>
            <a:solidFill>
              <a:schemeClr val="bg1"/>
            </a:solidFill>
            <a:ln w="38100">
              <a:solidFill>
                <a:srgbClr val="AFDFF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rgbClr val="404040"/>
                  </a:solidFill>
                  <a:ea typeface="Calibri" panose="020F0502020204030204" pitchFamily="34" charset="0"/>
                  <a:cs typeface="BPreplay"/>
                </a:rPr>
                <a:t>Labelled space for repetitions. </a:t>
              </a:r>
              <a:r>
                <a:rPr lang="en-GB" sz="1400" dirty="0">
                  <a:solidFill>
                    <a:srgbClr val="404040"/>
                  </a:solidFill>
                  <a:latin typeface="+mj-lt"/>
                  <a:ea typeface="Calibri" panose="020F0502020204030204" pitchFamily="34" charset="0"/>
                  <a:cs typeface="BPreplay"/>
                </a:rPr>
                <a:t>1 mark</a:t>
              </a:r>
            </a:p>
          </p:txBody>
        </p:sp>
        <p:cxnSp>
          <p:nvCxnSpPr>
            <p:cNvPr id="32" name="Straight Arrow Connector 31">
              <a:extLst>
                <a:ext uri="{FF2B5EF4-FFF2-40B4-BE49-F238E27FC236}">
                  <a16:creationId xmlns:a16="http://schemas.microsoft.com/office/drawing/2014/main" xmlns="" id="{976E4AFC-5181-4AFC-A5DB-891551EBC7AB}"/>
                </a:ext>
              </a:extLst>
            </p:cNvPr>
            <p:cNvCxnSpPr>
              <a:cxnSpLocks/>
              <a:stCxn id="31" idx="0"/>
            </p:cNvCxnSpPr>
            <p:nvPr/>
          </p:nvCxnSpPr>
          <p:spPr>
            <a:xfrm flipH="1" flipV="1">
              <a:off x="5466987" y="93775"/>
              <a:ext cx="240403" cy="1635762"/>
            </a:xfrm>
            <a:prstGeom prst="straightConnector1">
              <a:avLst/>
            </a:prstGeom>
            <a:ln w="38100">
              <a:solidFill>
                <a:srgbClr val="AFDFF9"/>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4" name="Group 33">
            <a:extLst>
              <a:ext uri="{FF2B5EF4-FFF2-40B4-BE49-F238E27FC236}">
                <a16:creationId xmlns:a16="http://schemas.microsoft.com/office/drawing/2014/main" xmlns="" id="{6F183450-3F70-4C80-BA09-D0E436D066AE}"/>
              </a:ext>
            </a:extLst>
          </p:cNvPr>
          <p:cNvGrpSpPr/>
          <p:nvPr/>
        </p:nvGrpSpPr>
        <p:grpSpPr>
          <a:xfrm>
            <a:off x="5876012" y="3558795"/>
            <a:ext cx="2130702" cy="2237022"/>
            <a:chOff x="6023655" y="93775"/>
            <a:chExt cx="2130702" cy="2237022"/>
          </a:xfrm>
        </p:grpSpPr>
        <p:sp>
          <p:nvSpPr>
            <p:cNvPr id="35" name="Rectangle 34">
              <a:extLst>
                <a:ext uri="{FF2B5EF4-FFF2-40B4-BE49-F238E27FC236}">
                  <a16:creationId xmlns:a16="http://schemas.microsoft.com/office/drawing/2014/main" xmlns="" id="{E4B670B3-A60B-4C53-A58B-411B03CA2CF9}"/>
                </a:ext>
              </a:extLst>
            </p:cNvPr>
            <p:cNvSpPr/>
            <p:nvPr/>
          </p:nvSpPr>
          <p:spPr>
            <a:xfrm>
              <a:off x="6023655" y="1729537"/>
              <a:ext cx="2130702" cy="601260"/>
            </a:xfrm>
            <a:prstGeom prst="rect">
              <a:avLst/>
            </a:prstGeom>
            <a:solidFill>
              <a:schemeClr val="bg1"/>
            </a:solidFill>
            <a:ln w="38100">
              <a:solidFill>
                <a:srgbClr val="AFDFF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rgbClr val="404040"/>
                  </a:solidFill>
                  <a:ea typeface="Calibri" panose="020F0502020204030204" pitchFamily="34" charset="0"/>
                  <a:cs typeface="BPreplay"/>
                </a:rPr>
                <a:t>Labelled space for mean or average. </a:t>
              </a:r>
              <a:r>
                <a:rPr lang="en-GB" sz="1400" dirty="0">
                  <a:solidFill>
                    <a:srgbClr val="404040"/>
                  </a:solidFill>
                  <a:latin typeface="+mj-lt"/>
                  <a:ea typeface="Calibri" panose="020F0502020204030204" pitchFamily="34" charset="0"/>
                  <a:cs typeface="BPreplay"/>
                </a:rPr>
                <a:t>1 mark</a:t>
              </a:r>
            </a:p>
          </p:txBody>
        </p:sp>
        <p:cxnSp>
          <p:nvCxnSpPr>
            <p:cNvPr id="36" name="Straight Arrow Connector 35">
              <a:extLst>
                <a:ext uri="{FF2B5EF4-FFF2-40B4-BE49-F238E27FC236}">
                  <a16:creationId xmlns:a16="http://schemas.microsoft.com/office/drawing/2014/main" xmlns="" id="{9324C72F-4AB9-4C6F-9EB6-CDBBC0FBDCD0}"/>
                </a:ext>
              </a:extLst>
            </p:cNvPr>
            <p:cNvCxnSpPr>
              <a:cxnSpLocks/>
              <a:stCxn id="35" idx="0"/>
            </p:cNvCxnSpPr>
            <p:nvPr/>
          </p:nvCxnSpPr>
          <p:spPr>
            <a:xfrm flipV="1">
              <a:off x="7089006" y="93775"/>
              <a:ext cx="238035" cy="1635762"/>
            </a:xfrm>
            <a:prstGeom prst="straightConnector1">
              <a:avLst/>
            </a:prstGeom>
            <a:ln w="38100">
              <a:solidFill>
                <a:srgbClr val="AFDFF9"/>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0889900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0"/>
                                        </p:tgtEl>
                                        <p:attrNameLst>
                                          <p:attrName>style.visibility</p:attrName>
                                        </p:attrNameLst>
                                      </p:cBhvr>
                                      <p:to>
                                        <p:strVal val="visible"/>
                                      </p:to>
                                    </p:set>
                                    <p:animEffect transition="in" filter="fade">
                                      <p:cBhvr>
                                        <p:cTn id="27" dur="500"/>
                                        <p:tgtEl>
                                          <p:spTgt spid="3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4"/>
                                        </p:tgtEl>
                                        <p:attrNameLst>
                                          <p:attrName>style.visibility</p:attrName>
                                        </p:attrNameLst>
                                      </p:cBhvr>
                                      <p:to>
                                        <p:strVal val="visible"/>
                                      </p:to>
                                    </p:set>
                                    <p:animEffect transition="in" filter="fade">
                                      <p:cBhvr>
                                        <p:cTn id="32" dur="500"/>
                                        <p:tgtEl>
                                          <p:spTgt spid="34"/>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0" end="0"/>
                                            </p:txEl>
                                          </p:spTgt>
                                        </p:tgtEl>
                                        <p:attrNameLst>
                                          <p:attrName>style.visibility</p:attrName>
                                        </p:attrNameLst>
                                      </p:cBhvr>
                                      <p:to>
                                        <p:strVal val="visible"/>
                                      </p:to>
                                    </p:set>
                                    <p:animEffect transition="in" filter="fade">
                                      <p:cBhvr>
                                        <p:cTn id="3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84213" y="1316355"/>
            <a:ext cx="7054320" cy="246221"/>
          </a:xfrm>
          <a:prstGeom prst="rect">
            <a:avLst/>
          </a:prstGeom>
        </p:spPr>
        <p:txBody>
          <a:bodyPr wrap="square" lIns="0" tIns="0" rIns="0" bIns="0">
            <a:spAutoFit/>
          </a:bodyPr>
          <a:lstStyle/>
          <a:p>
            <a:r>
              <a:rPr lang="en-GB" sz="1600" dirty="0"/>
              <a:t>Produce a table that will allow you to collect data from people in your class. </a:t>
            </a:r>
          </a:p>
        </p:txBody>
      </p:sp>
      <p:sp>
        <p:nvSpPr>
          <p:cNvPr id="9" name="Rectangle 8"/>
          <p:cNvSpPr/>
          <p:nvPr/>
        </p:nvSpPr>
        <p:spPr>
          <a:xfrm>
            <a:off x="684213" y="544248"/>
            <a:ext cx="7775575" cy="772107"/>
          </a:xfrm>
          <a:prstGeom prst="rect">
            <a:avLst/>
          </a:prstGeom>
        </p:spPr>
        <p:txBody>
          <a:bodyPr wrap="square" lIns="0" tIns="108000" rIns="0" bIns="108000">
            <a:spAutoFit/>
          </a:bodyPr>
          <a:lstStyle/>
          <a:p>
            <a:pPr algn="ctr">
              <a:spcBef>
                <a:spcPct val="0"/>
              </a:spcBef>
              <a:defRPr/>
            </a:pPr>
            <a:r>
              <a:rPr lang="en-GB" sz="3600" dirty="0">
                <a:solidFill>
                  <a:srgbClr val="4EB2E5"/>
                </a:solidFill>
                <a:latin typeface="Twinkl SemiBold"/>
                <a:cs typeface="Clear Sans Light" panose="020B0303030202020304" pitchFamily="34" charset="0"/>
              </a:rPr>
              <a:t>Class Variation</a:t>
            </a:r>
          </a:p>
        </p:txBody>
      </p:sp>
      <p:pic>
        <p:nvPicPr>
          <p:cNvPr id="25" name="Picture 24">
            <a:extLst>
              <a:ext uri="{FF2B5EF4-FFF2-40B4-BE49-F238E27FC236}">
                <a16:creationId xmlns:a16="http://schemas.microsoft.com/office/drawing/2014/main" xmlns="" id="{FA6FF4AF-8FB3-47D1-A9A3-ABC3D2093D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38235" y="549275"/>
            <a:ext cx="723986" cy="720000"/>
          </a:xfrm>
          <a:prstGeom prst="rect">
            <a:avLst/>
          </a:prstGeom>
        </p:spPr>
      </p:pic>
      <p:grpSp>
        <p:nvGrpSpPr>
          <p:cNvPr id="5" name="Group 4"/>
          <p:cNvGrpSpPr/>
          <p:nvPr/>
        </p:nvGrpSpPr>
        <p:grpSpPr>
          <a:xfrm>
            <a:off x="1471612" y="1905114"/>
            <a:ext cx="1906587" cy="440266"/>
            <a:chOff x="684213" y="2091267"/>
            <a:chExt cx="1906587" cy="440266"/>
          </a:xfrm>
        </p:grpSpPr>
        <p:sp>
          <p:nvSpPr>
            <p:cNvPr id="3" name="Rectangle 2"/>
            <p:cNvSpPr/>
            <p:nvPr/>
          </p:nvSpPr>
          <p:spPr>
            <a:xfrm>
              <a:off x="684213" y="2091267"/>
              <a:ext cx="1906587" cy="440266"/>
            </a:xfrm>
            <a:prstGeom prst="rect">
              <a:avLst/>
            </a:prstGeom>
            <a:noFill/>
            <a:ln>
              <a:solidFill>
                <a:srgbClr val="91C8E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extBox 3"/>
            <p:cNvSpPr txBox="1"/>
            <p:nvPr/>
          </p:nvSpPr>
          <p:spPr>
            <a:xfrm>
              <a:off x="701146" y="2126734"/>
              <a:ext cx="1889651" cy="369332"/>
            </a:xfrm>
            <a:prstGeom prst="rect">
              <a:avLst/>
            </a:prstGeom>
            <a:noFill/>
          </p:spPr>
          <p:txBody>
            <a:bodyPr wrap="square" rtlCol="0">
              <a:spAutoFit/>
            </a:bodyPr>
            <a:lstStyle/>
            <a:p>
              <a:pPr algn="ctr"/>
              <a:r>
                <a:rPr lang="en-GB" dirty="0"/>
                <a:t>Name </a:t>
              </a:r>
            </a:p>
          </p:txBody>
        </p:sp>
      </p:grpSp>
      <p:grpSp>
        <p:nvGrpSpPr>
          <p:cNvPr id="10" name="Group 9"/>
          <p:cNvGrpSpPr/>
          <p:nvPr/>
        </p:nvGrpSpPr>
        <p:grpSpPr>
          <a:xfrm>
            <a:off x="1471612" y="2407716"/>
            <a:ext cx="1906587" cy="440266"/>
            <a:chOff x="684213" y="2091267"/>
            <a:chExt cx="1906587" cy="440266"/>
          </a:xfrm>
        </p:grpSpPr>
        <p:sp>
          <p:nvSpPr>
            <p:cNvPr id="11" name="Rectangle 10"/>
            <p:cNvSpPr/>
            <p:nvPr/>
          </p:nvSpPr>
          <p:spPr>
            <a:xfrm>
              <a:off x="684213" y="2091267"/>
              <a:ext cx="1906587" cy="440266"/>
            </a:xfrm>
            <a:prstGeom prst="rect">
              <a:avLst/>
            </a:prstGeom>
            <a:noFill/>
            <a:ln>
              <a:solidFill>
                <a:srgbClr val="91C8E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p:cNvSpPr txBox="1"/>
            <p:nvPr/>
          </p:nvSpPr>
          <p:spPr>
            <a:xfrm>
              <a:off x="701147" y="2126734"/>
              <a:ext cx="1889652" cy="369332"/>
            </a:xfrm>
            <a:prstGeom prst="rect">
              <a:avLst/>
            </a:prstGeom>
            <a:noFill/>
          </p:spPr>
          <p:txBody>
            <a:bodyPr wrap="square" rtlCol="0">
              <a:spAutoFit/>
            </a:bodyPr>
            <a:lstStyle/>
            <a:p>
              <a:pPr algn="ctr"/>
              <a:r>
                <a:rPr lang="en-GB" dirty="0"/>
                <a:t>height, </a:t>
              </a:r>
            </a:p>
          </p:txBody>
        </p:sp>
      </p:grpSp>
      <p:grpSp>
        <p:nvGrpSpPr>
          <p:cNvPr id="13" name="Group 12"/>
          <p:cNvGrpSpPr/>
          <p:nvPr/>
        </p:nvGrpSpPr>
        <p:grpSpPr>
          <a:xfrm>
            <a:off x="1471612" y="2910318"/>
            <a:ext cx="1906587" cy="440266"/>
            <a:chOff x="684213" y="2091267"/>
            <a:chExt cx="1906587" cy="440266"/>
          </a:xfrm>
        </p:grpSpPr>
        <p:sp>
          <p:nvSpPr>
            <p:cNvPr id="14" name="Rectangle 13"/>
            <p:cNvSpPr/>
            <p:nvPr/>
          </p:nvSpPr>
          <p:spPr>
            <a:xfrm>
              <a:off x="684213" y="2091267"/>
              <a:ext cx="1906587" cy="440266"/>
            </a:xfrm>
            <a:prstGeom prst="rect">
              <a:avLst/>
            </a:prstGeom>
            <a:noFill/>
            <a:ln>
              <a:solidFill>
                <a:srgbClr val="91C8E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TextBox 14"/>
            <p:cNvSpPr txBox="1"/>
            <p:nvPr/>
          </p:nvSpPr>
          <p:spPr>
            <a:xfrm>
              <a:off x="701146" y="2126734"/>
              <a:ext cx="1872719" cy="369332"/>
            </a:xfrm>
            <a:prstGeom prst="rect">
              <a:avLst/>
            </a:prstGeom>
            <a:noFill/>
          </p:spPr>
          <p:txBody>
            <a:bodyPr wrap="square" rtlCol="0">
              <a:spAutoFit/>
            </a:bodyPr>
            <a:lstStyle/>
            <a:p>
              <a:pPr algn="ctr"/>
              <a:r>
                <a:rPr lang="en-GB" dirty="0"/>
                <a:t>eye colour, </a:t>
              </a:r>
            </a:p>
          </p:txBody>
        </p:sp>
      </p:grpSp>
      <p:grpSp>
        <p:nvGrpSpPr>
          <p:cNvPr id="16" name="Group 15"/>
          <p:cNvGrpSpPr/>
          <p:nvPr/>
        </p:nvGrpSpPr>
        <p:grpSpPr>
          <a:xfrm>
            <a:off x="1471612" y="3412920"/>
            <a:ext cx="1906587" cy="440266"/>
            <a:chOff x="684213" y="2091267"/>
            <a:chExt cx="1906587" cy="440266"/>
          </a:xfrm>
        </p:grpSpPr>
        <p:sp>
          <p:nvSpPr>
            <p:cNvPr id="17" name="Rectangle 16"/>
            <p:cNvSpPr/>
            <p:nvPr/>
          </p:nvSpPr>
          <p:spPr>
            <a:xfrm>
              <a:off x="684213" y="2091267"/>
              <a:ext cx="1906587" cy="440266"/>
            </a:xfrm>
            <a:prstGeom prst="rect">
              <a:avLst/>
            </a:prstGeom>
            <a:noFill/>
            <a:ln>
              <a:solidFill>
                <a:srgbClr val="91C8E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TextBox 17"/>
            <p:cNvSpPr txBox="1"/>
            <p:nvPr/>
          </p:nvSpPr>
          <p:spPr>
            <a:xfrm>
              <a:off x="701146" y="2126734"/>
              <a:ext cx="1872719" cy="369332"/>
            </a:xfrm>
            <a:prstGeom prst="rect">
              <a:avLst/>
            </a:prstGeom>
            <a:noFill/>
          </p:spPr>
          <p:txBody>
            <a:bodyPr wrap="square" rtlCol="0">
              <a:spAutoFit/>
            </a:bodyPr>
            <a:lstStyle/>
            <a:p>
              <a:pPr algn="ctr"/>
              <a:r>
                <a:rPr lang="en-GB" dirty="0" smtClean="0"/>
                <a:t>arm span, </a:t>
              </a:r>
              <a:endParaRPr lang="en-GB" dirty="0"/>
            </a:p>
          </p:txBody>
        </p:sp>
      </p:grpSp>
      <p:grpSp>
        <p:nvGrpSpPr>
          <p:cNvPr id="19" name="Group 18"/>
          <p:cNvGrpSpPr/>
          <p:nvPr/>
        </p:nvGrpSpPr>
        <p:grpSpPr>
          <a:xfrm>
            <a:off x="1471612" y="3915522"/>
            <a:ext cx="1906587" cy="440266"/>
            <a:chOff x="684213" y="2091267"/>
            <a:chExt cx="1906587" cy="440266"/>
          </a:xfrm>
        </p:grpSpPr>
        <p:sp>
          <p:nvSpPr>
            <p:cNvPr id="20" name="Rectangle 19"/>
            <p:cNvSpPr/>
            <p:nvPr/>
          </p:nvSpPr>
          <p:spPr>
            <a:xfrm>
              <a:off x="684213" y="2091267"/>
              <a:ext cx="1906587" cy="440266"/>
            </a:xfrm>
            <a:prstGeom prst="rect">
              <a:avLst/>
            </a:prstGeom>
            <a:noFill/>
            <a:ln>
              <a:solidFill>
                <a:srgbClr val="91C8E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TextBox 20"/>
            <p:cNvSpPr txBox="1"/>
            <p:nvPr/>
          </p:nvSpPr>
          <p:spPr>
            <a:xfrm>
              <a:off x="701146" y="2126734"/>
              <a:ext cx="1872719" cy="369332"/>
            </a:xfrm>
            <a:prstGeom prst="rect">
              <a:avLst/>
            </a:prstGeom>
            <a:noFill/>
          </p:spPr>
          <p:txBody>
            <a:bodyPr wrap="square" rtlCol="0">
              <a:spAutoFit/>
            </a:bodyPr>
            <a:lstStyle/>
            <a:p>
              <a:pPr algn="ctr"/>
              <a:r>
                <a:rPr lang="en-GB" dirty="0"/>
                <a:t>g</a:t>
              </a:r>
              <a:r>
                <a:rPr lang="en-GB" dirty="0" smtClean="0"/>
                <a:t>ender.</a:t>
              </a:r>
              <a:endParaRPr lang="en-GB" dirty="0"/>
            </a:p>
          </p:txBody>
        </p:sp>
      </p:grpSp>
      <p:sp>
        <p:nvSpPr>
          <p:cNvPr id="26" name="Rectangle 25"/>
          <p:cNvSpPr/>
          <p:nvPr/>
        </p:nvSpPr>
        <p:spPr>
          <a:xfrm>
            <a:off x="675748" y="4723042"/>
            <a:ext cx="6393920" cy="246221"/>
          </a:xfrm>
          <a:prstGeom prst="rect">
            <a:avLst/>
          </a:prstGeom>
        </p:spPr>
        <p:txBody>
          <a:bodyPr wrap="square" lIns="0" tIns="0" rIns="0" bIns="0">
            <a:spAutoFit/>
          </a:bodyPr>
          <a:lstStyle/>
          <a:p>
            <a:r>
              <a:rPr lang="en-GB" sz="1600" dirty="0"/>
              <a:t>You will need a metre ruler to measure height and arm span with. </a:t>
            </a:r>
          </a:p>
        </p:txBody>
      </p:sp>
      <p:sp>
        <p:nvSpPr>
          <p:cNvPr id="27" name="Rectangle 26"/>
          <p:cNvSpPr/>
          <p:nvPr/>
        </p:nvSpPr>
        <p:spPr>
          <a:xfrm>
            <a:off x="684211" y="5194965"/>
            <a:ext cx="7775577" cy="738664"/>
          </a:xfrm>
          <a:prstGeom prst="rect">
            <a:avLst/>
          </a:prstGeom>
        </p:spPr>
        <p:txBody>
          <a:bodyPr wrap="square" lIns="0" tIns="0" rIns="0" bIns="0">
            <a:spAutoFit/>
          </a:bodyPr>
          <a:lstStyle/>
          <a:p>
            <a:r>
              <a:rPr lang="en-GB" sz="1600" dirty="0">
                <a:latin typeface="+mj-lt"/>
              </a:rPr>
              <a:t>Remember:</a:t>
            </a:r>
          </a:p>
          <a:p>
            <a:r>
              <a:rPr lang="en-GB" sz="1600" dirty="0"/>
              <a:t>No repetition or average/mean columns are needed, because the data is discrete (it can only ever take certain values).</a:t>
            </a:r>
          </a:p>
        </p:txBody>
      </p:sp>
      <p:pic>
        <p:nvPicPr>
          <p:cNvPr id="22" name="Picture 2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20554884">
            <a:off x="3578959" y="2814547"/>
            <a:ext cx="4767608" cy="621771"/>
          </a:xfrm>
          <a:prstGeom prst="rect">
            <a:avLst/>
          </a:prstGeom>
        </p:spPr>
      </p:pic>
    </p:spTree>
    <p:extLst>
      <p:ext uri="{BB962C8B-B14F-4D97-AF65-F5344CB8AC3E}">
        <p14:creationId xmlns:p14="http://schemas.microsoft.com/office/powerpoint/2010/main" val="3025278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500"/>
                                        <p:tgtEl>
                                          <p:spTgt spid="16"/>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fade">
                                      <p:cBhvr>
                                        <p:cTn id="23" dur="500"/>
                                        <p:tgtEl>
                                          <p:spTgt spid="19"/>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fade">
                                      <p:cBhvr>
                                        <p:cTn id="27" dur="500"/>
                                        <p:tgtEl>
                                          <p:spTgt spid="2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7"/>
                                        </p:tgtEl>
                                        <p:attrNameLst>
                                          <p:attrName>style.visibility</p:attrName>
                                        </p:attrNameLst>
                                      </p:cBhvr>
                                      <p:to>
                                        <p:strVal val="visible"/>
                                      </p:to>
                                    </p:set>
                                    <p:animEffect transition="in" filter="fade">
                                      <p:cBhvr>
                                        <p:cTn id="32"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84213" y="544248"/>
            <a:ext cx="7775575" cy="772107"/>
          </a:xfrm>
          <a:prstGeom prst="rect">
            <a:avLst/>
          </a:prstGeom>
        </p:spPr>
        <p:txBody>
          <a:bodyPr wrap="square" lIns="0" tIns="108000" rIns="0" bIns="108000">
            <a:spAutoFit/>
          </a:bodyPr>
          <a:lstStyle/>
          <a:p>
            <a:pPr algn="ctr">
              <a:spcBef>
                <a:spcPct val="0"/>
              </a:spcBef>
              <a:defRPr/>
            </a:pPr>
            <a:r>
              <a:rPr lang="en-GB" sz="3600" dirty="0">
                <a:solidFill>
                  <a:srgbClr val="4EB2E5"/>
                </a:solidFill>
                <a:latin typeface="Twinkl SemiBold"/>
                <a:cs typeface="Clear Sans Light" panose="020B0303030202020304" pitchFamily="34" charset="0"/>
              </a:rPr>
              <a:t>Answers</a:t>
            </a:r>
            <a:endParaRPr lang="en-GB" sz="3600" dirty="0">
              <a:solidFill>
                <a:srgbClr val="4EB2E5"/>
              </a:solidFill>
              <a:latin typeface="Twinkl SemiBold"/>
              <a:cs typeface="Clear Sans Light" panose="020B0303030202020304" pitchFamily="34" charset="0"/>
            </a:endParaRPr>
          </a:p>
        </p:txBody>
      </p:sp>
      <p:sp>
        <p:nvSpPr>
          <p:cNvPr id="3" name="Rectangle 2"/>
          <p:cNvSpPr/>
          <p:nvPr/>
        </p:nvSpPr>
        <p:spPr>
          <a:xfrm>
            <a:off x="684212" y="1316355"/>
            <a:ext cx="7775575" cy="246221"/>
          </a:xfrm>
          <a:prstGeom prst="rect">
            <a:avLst/>
          </a:prstGeom>
        </p:spPr>
        <p:txBody>
          <a:bodyPr wrap="square" lIns="0" tIns="0" rIns="0" bIns="0">
            <a:spAutoFit/>
          </a:bodyPr>
          <a:lstStyle/>
          <a:p>
            <a:pPr algn="ctr"/>
            <a:r>
              <a:rPr lang="en-GB" sz="1600" dirty="0"/>
              <a:t>Your table should look something like </a:t>
            </a:r>
            <a:r>
              <a:rPr lang="en-GB" sz="1600" dirty="0" smtClean="0"/>
              <a:t>this:</a:t>
            </a:r>
            <a:endParaRPr lang="en-GB" sz="1600" dirty="0"/>
          </a:p>
        </p:txBody>
      </p:sp>
      <p:graphicFrame>
        <p:nvGraphicFramePr>
          <p:cNvPr id="4" name="Content Placeholder 3"/>
          <p:cNvGraphicFramePr>
            <a:graphicFrameLocks/>
          </p:cNvGraphicFramePr>
          <p:nvPr>
            <p:extLst>
              <p:ext uri="{D42A27DB-BD31-4B8C-83A1-F6EECF244321}">
                <p14:modId xmlns:p14="http://schemas.microsoft.com/office/powerpoint/2010/main" val="3360353241"/>
              </p:ext>
            </p:extLst>
          </p:nvPr>
        </p:nvGraphicFramePr>
        <p:xfrm>
          <a:off x="796025" y="1708573"/>
          <a:ext cx="7568884" cy="2966720"/>
        </p:xfrm>
        <a:graphic>
          <a:graphicData uri="http://schemas.openxmlformats.org/drawingml/2006/table">
            <a:tbl>
              <a:tblPr firstRow="1" bandRow="1">
                <a:tableStyleId>{5940675A-B579-460E-94D1-54222C63F5DA}</a:tableStyleId>
              </a:tblPr>
              <a:tblGrid>
                <a:gridCol w="1296194">
                  <a:extLst>
                    <a:ext uri="{9D8B030D-6E8A-4147-A177-3AD203B41FA5}">
                      <a16:colId xmlns:a16="http://schemas.microsoft.com/office/drawing/2014/main" xmlns="" val="20000"/>
                    </a:ext>
                  </a:extLst>
                </a:gridCol>
                <a:gridCol w="1867993">
                  <a:extLst>
                    <a:ext uri="{9D8B030D-6E8A-4147-A177-3AD203B41FA5}">
                      <a16:colId xmlns:a16="http://schemas.microsoft.com/office/drawing/2014/main" xmlns="" val="20001"/>
                    </a:ext>
                  </a:extLst>
                </a:gridCol>
                <a:gridCol w="1812309">
                  <a:extLst>
                    <a:ext uri="{9D8B030D-6E8A-4147-A177-3AD203B41FA5}">
                      <a16:colId xmlns:a16="http://schemas.microsoft.com/office/drawing/2014/main" xmlns="" val="20002"/>
                    </a:ext>
                  </a:extLst>
                </a:gridCol>
                <a:gridCol w="1296194">
                  <a:extLst>
                    <a:ext uri="{9D8B030D-6E8A-4147-A177-3AD203B41FA5}">
                      <a16:colId xmlns:a16="http://schemas.microsoft.com/office/drawing/2014/main" xmlns="" val="20003"/>
                    </a:ext>
                  </a:extLst>
                </a:gridCol>
                <a:gridCol w="1296194">
                  <a:extLst>
                    <a:ext uri="{9D8B030D-6E8A-4147-A177-3AD203B41FA5}">
                      <a16:colId xmlns:a16="http://schemas.microsoft.com/office/drawing/2014/main" xmlns="" val="20004"/>
                    </a:ext>
                  </a:extLst>
                </a:gridCol>
              </a:tblGrid>
              <a:tr h="370840">
                <a:tc>
                  <a:txBody>
                    <a:bodyPr/>
                    <a:lstStyle/>
                    <a:p>
                      <a:pPr algn="ctr"/>
                      <a:r>
                        <a:rPr lang="en-GB" dirty="0">
                          <a:solidFill>
                            <a:schemeClr val="bg1"/>
                          </a:solidFill>
                        </a:rPr>
                        <a:t>Name</a:t>
                      </a:r>
                      <a:r>
                        <a:rPr lang="en-GB" baseline="0" dirty="0">
                          <a:solidFill>
                            <a:schemeClr val="bg1"/>
                          </a:solidFill>
                        </a:rPr>
                        <a:t> </a:t>
                      </a:r>
                      <a:endParaRPr lang="en-GB" dirty="0">
                        <a:solidFill>
                          <a:schemeClr val="bg1"/>
                        </a:solidFill>
                      </a:endParaRPr>
                    </a:p>
                  </a:txBody>
                  <a:tcPr>
                    <a:solidFill>
                      <a:srgbClr val="4EB2E5"/>
                    </a:solidFill>
                  </a:tcPr>
                </a:tc>
                <a:tc>
                  <a:txBody>
                    <a:bodyPr/>
                    <a:lstStyle/>
                    <a:p>
                      <a:pPr algn="ctr"/>
                      <a:r>
                        <a:rPr lang="en-GB" dirty="0">
                          <a:solidFill>
                            <a:schemeClr val="bg1"/>
                          </a:solidFill>
                        </a:rPr>
                        <a:t>Height</a:t>
                      </a:r>
                    </a:p>
                  </a:txBody>
                  <a:tcPr>
                    <a:solidFill>
                      <a:srgbClr val="4EB2E5"/>
                    </a:solidFill>
                  </a:tcPr>
                </a:tc>
                <a:tc>
                  <a:txBody>
                    <a:bodyPr/>
                    <a:lstStyle/>
                    <a:p>
                      <a:pPr algn="ctr"/>
                      <a:r>
                        <a:rPr lang="en-GB" dirty="0">
                          <a:solidFill>
                            <a:schemeClr val="bg1"/>
                          </a:solidFill>
                        </a:rPr>
                        <a:t>Eye</a:t>
                      </a:r>
                      <a:r>
                        <a:rPr lang="en-GB" baseline="0" dirty="0">
                          <a:solidFill>
                            <a:schemeClr val="bg1"/>
                          </a:solidFill>
                        </a:rPr>
                        <a:t> Colour</a:t>
                      </a:r>
                      <a:endParaRPr lang="en-GB" dirty="0">
                        <a:solidFill>
                          <a:schemeClr val="bg1"/>
                        </a:solidFill>
                      </a:endParaRPr>
                    </a:p>
                  </a:txBody>
                  <a:tcPr>
                    <a:solidFill>
                      <a:srgbClr val="4EB2E5"/>
                    </a:solidFill>
                  </a:tcPr>
                </a:tc>
                <a:tc>
                  <a:txBody>
                    <a:bodyPr/>
                    <a:lstStyle/>
                    <a:p>
                      <a:pPr algn="ctr"/>
                      <a:r>
                        <a:rPr lang="en-GB" dirty="0">
                          <a:solidFill>
                            <a:schemeClr val="bg1"/>
                          </a:solidFill>
                        </a:rPr>
                        <a:t>Arm</a:t>
                      </a:r>
                      <a:r>
                        <a:rPr lang="en-GB" baseline="0" dirty="0">
                          <a:solidFill>
                            <a:schemeClr val="bg1"/>
                          </a:solidFill>
                        </a:rPr>
                        <a:t> Span </a:t>
                      </a:r>
                      <a:endParaRPr lang="en-GB" dirty="0">
                        <a:solidFill>
                          <a:schemeClr val="bg1"/>
                        </a:solidFill>
                      </a:endParaRPr>
                    </a:p>
                  </a:txBody>
                  <a:tcPr>
                    <a:solidFill>
                      <a:srgbClr val="4EB2E5"/>
                    </a:solidFill>
                  </a:tcPr>
                </a:tc>
                <a:tc>
                  <a:txBody>
                    <a:bodyPr/>
                    <a:lstStyle/>
                    <a:p>
                      <a:pPr algn="ctr"/>
                      <a:r>
                        <a:rPr lang="en-GB" dirty="0">
                          <a:solidFill>
                            <a:schemeClr val="bg1"/>
                          </a:solidFill>
                        </a:rPr>
                        <a:t>Gender</a:t>
                      </a:r>
                      <a:r>
                        <a:rPr lang="en-GB" baseline="0" dirty="0">
                          <a:solidFill>
                            <a:schemeClr val="bg1"/>
                          </a:solidFill>
                        </a:rPr>
                        <a:t> </a:t>
                      </a:r>
                      <a:endParaRPr lang="en-GB" dirty="0">
                        <a:solidFill>
                          <a:schemeClr val="bg1"/>
                        </a:solidFill>
                      </a:endParaRPr>
                    </a:p>
                  </a:txBody>
                  <a:tcPr>
                    <a:solidFill>
                      <a:srgbClr val="4EB2E5"/>
                    </a:solidFill>
                  </a:tcPr>
                </a:tc>
                <a:extLst>
                  <a:ext uri="{0D108BD9-81ED-4DB2-BD59-A6C34878D82A}">
                    <a16:rowId xmlns:a16="http://schemas.microsoft.com/office/drawing/2014/main" xmlns="" val="10000"/>
                  </a:ext>
                </a:extLst>
              </a:tr>
              <a:tr h="370840">
                <a:tc>
                  <a:txBody>
                    <a:bodyPr/>
                    <a:lstStyle/>
                    <a:p>
                      <a:endParaRPr lang="en-GB" dirty="0"/>
                    </a:p>
                  </a:txBody>
                  <a:tcPr/>
                </a:tc>
                <a:tc>
                  <a:txBody>
                    <a:bodyPr/>
                    <a:lstStyle/>
                    <a:p>
                      <a:endParaRPr lang="en-GB" dirty="0"/>
                    </a:p>
                  </a:txBody>
                  <a:tcPr/>
                </a:tc>
                <a:tc>
                  <a:txBody>
                    <a:bodyPr/>
                    <a:lstStyle/>
                    <a:p>
                      <a:endParaRPr lang="en-GB"/>
                    </a:p>
                  </a:txBody>
                  <a:tcPr/>
                </a:tc>
                <a:tc>
                  <a:txBody>
                    <a:bodyPr/>
                    <a:lstStyle/>
                    <a:p>
                      <a:endParaRPr lang="en-GB"/>
                    </a:p>
                  </a:txBody>
                  <a:tcPr/>
                </a:tc>
                <a:tc>
                  <a:txBody>
                    <a:bodyPr/>
                    <a:lstStyle/>
                    <a:p>
                      <a:endParaRPr lang="en-GB" dirty="0"/>
                    </a:p>
                  </a:txBody>
                  <a:tcPr/>
                </a:tc>
                <a:extLst>
                  <a:ext uri="{0D108BD9-81ED-4DB2-BD59-A6C34878D82A}">
                    <a16:rowId xmlns:a16="http://schemas.microsoft.com/office/drawing/2014/main" xmlns="" val="10001"/>
                  </a:ext>
                </a:extLst>
              </a:tr>
              <a:tr h="370840">
                <a:tc>
                  <a:txBody>
                    <a:bodyPr/>
                    <a:lstStyle/>
                    <a:p>
                      <a:endParaRPr lang="en-GB"/>
                    </a:p>
                  </a:txBody>
                  <a:tcPr/>
                </a:tc>
                <a:tc>
                  <a:txBody>
                    <a:bodyPr/>
                    <a:lstStyle/>
                    <a:p>
                      <a:endParaRPr lang="en-GB" dirty="0"/>
                    </a:p>
                  </a:txBody>
                  <a:tcPr/>
                </a:tc>
                <a:tc>
                  <a:txBody>
                    <a:bodyPr/>
                    <a:lstStyle/>
                    <a:p>
                      <a:endParaRPr lang="en-GB"/>
                    </a:p>
                  </a:txBody>
                  <a:tcPr/>
                </a:tc>
                <a:tc>
                  <a:txBody>
                    <a:bodyPr/>
                    <a:lstStyle/>
                    <a:p>
                      <a:endParaRPr lang="en-GB" dirty="0"/>
                    </a:p>
                  </a:txBody>
                  <a:tcPr/>
                </a:tc>
                <a:tc>
                  <a:txBody>
                    <a:bodyPr/>
                    <a:lstStyle/>
                    <a:p>
                      <a:endParaRPr lang="en-GB"/>
                    </a:p>
                  </a:txBody>
                  <a:tcPr/>
                </a:tc>
                <a:extLst>
                  <a:ext uri="{0D108BD9-81ED-4DB2-BD59-A6C34878D82A}">
                    <a16:rowId xmlns:a16="http://schemas.microsoft.com/office/drawing/2014/main" xmlns="" val="10002"/>
                  </a:ext>
                </a:extLst>
              </a:tr>
              <a:tr h="370840">
                <a:tc>
                  <a:txBody>
                    <a:bodyPr/>
                    <a:lstStyle/>
                    <a:p>
                      <a:endParaRPr lang="en-GB"/>
                    </a:p>
                  </a:txBody>
                  <a:tcPr/>
                </a:tc>
                <a:tc>
                  <a:txBody>
                    <a:bodyPr/>
                    <a:lstStyle/>
                    <a:p>
                      <a:endParaRPr lang="en-GB" dirty="0"/>
                    </a:p>
                  </a:txBody>
                  <a:tcPr/>
                </a:tc>
                <a:tc>
                  <a:txBody>
                    <a:bodyPr/>
                    <a:lstStyle/>
                    <a:p>
                      <a:endParaRPr lang="en-GB" dirty="0"/>
                    </a:p>
                  </a:txBody>
                  <a:tcPr/>
                </a:tc>
                <a:tc>
                  <a:txBody>
                    <a:bodyPr/>
                    <a:lstStyle/>
                    <a:p>
                      <a:endParaRPr lang="en-GB"/>
                    </a:p>
                  </a:txBody>
                  <a:tcPr/>
                </a:tc>
                <a:tc>
                  <a:txBody>
                    <a:bodyPr/>
                    <a:lstStyle/>
                    <a:p>
                      <a:endParaRPr lang="en-GB"/>
                    </a:p>
                  </a:txBody>
                  <a:tcPr/>
                </a:tc>
                <a:extLst>
                  <a:ext uri="{0D108BD9-81ED-4DB2-BD59-A6C34878D82A}">
                    <a16:rowId xmlns:a16="http://schemas.microsoft.com/office/drawing/2014/main" xmlns="" val="10003"/>
                  </a:ext>
                </a:extLst>
              </a:tr>
              <a:tr h="370840">
                <a:tc>
                  <a:txBody>
                    <a:bodyPr/>
                    <a:lstStyle/>
                    <a:p>
                      <a:endParaRPr lang="en-GB"/>
                    </a:p>
                  </a:txBody>
                  <a:tcPr/>
                </a:tc>
                <a:tc>
                  <a:txBody>
                    <a:bodyPr/>
                    <a:lstStyle/>
                    <a:p>
                      <a:endParaRPr lang="en-GB"/>
                    </a:p>
                  </a:txBody>
                  <a:tcPr/>
                </a:tc>
                <a:tc>
                  <a:txBody>
                    <a:bodyPr/>
                    <a:lstStyle/>
                    <a:p>
                      <a:endParaRPr lang="en-GB" dirty="0"/>
                    </a:p>
                  </a:txBody>
                  <a:tcPr/>
                </a:tc>
                <a:tc>
                  <a:txBody>
                    <a:bodyPr/>
                    <a:lstStyle/>
                    <a:p>
                      <a:endParaRPr lang="en-GB"/>
                    </a:p>
                  </a:txBody>
                  <a:tcPr/>
                </a:tc>
                <a:tc>
                  <a:txBody>
                    <a:bodyPr/>
                    <a:lstStyle/>
                    <a:p>
                      <a:endParaRPr lang="en-GB"/>
                    </a:p>
                  </a:txBody>
                  <a:tcPr/>
                </a:tc>
                <a:extLst>
                  <a:ext uri="{0D108BD9-81ED-4DB2-BD59-A6C34878D82A}">
                    <a16:rowId xmlns:a16="http://schemas.microsoft.com/office/drawing/2014/main" xmlns="" val="10004"/>
                  </a:ext>
                </a:extLst>
              </a:tr>
              <a:tr h="370840">
                <a:tc>
                  <a:txBody>
                    <a:bodyPr/>
                    <a:lstStyle/>
                    <a:p>
                      <a:endParaRPr lang="en-GB"/>
                    </a:p>
                  </a:txBody>
                  <a:tcPr/>
                </a:tc>
                <a:tc>
                  <a:txBody>
                    <a:bodyPr/>
                    <a:lstStyle/>
                    <a:p>
                      <a:endParaRPr lang="en-GB"/>
                    </a:p>
                  </a:txBody>
                  <a:tcPr/>
                </a:tc>
                <a:tc>
                  <a:txBody>
                    <a:bodyPr/>
                    <a:lstStyle/>
                    <a:p>
                      <a:endParaRPr lang="en-GB" dirty="0"/>
                    </a:p>
                  </a:txBody>
                  <a:tcPr/>
                </a:tc>
                <a:tc>
                  <a:txBody>
                    <a:bodyPr/>
                    <a:lstStyle/>
                    <a:p>
                      <a:endParaRPr lang="en-GB"/>
                    </a:p>
                  </a:txBody>
                  <a:tcPr/>
                </a:tc>
                <a:tc>
                  <a:txBody>
                    <a:bodyPr/>
                    <a:lstStyle/>
                    <a:p>
                      <a:endParaRPr lang="en-GB"/>
                    </a:p>
                  </a:txBody>
                  <a:tcPr/>
                </a:tc>
                <a:extLst>
                  <a:ext uri="{0D108BD9-81ED-4DB2-BD59-A6C34878D82A}">
                    <a16:rowId xmlns:a16="http://schemas.microsoft.com/office/drawing/2014/main" xmlns="" val="10005"/>
                  </a:ext>
                </a:extLst>
              </a:tr>
              <a:tr h="370840">
                <a:tc>
                  <a:txBody>
                    <a:bodyPr/>
                    <a:lstStyle/>
                    <a:p>
                      <a:endParaRPr lang="en-GB"/>
                    </a:p>
                  </a:txBody>
                  <a:tcPr/>
                </a:tc>
                <a:tc>
                  <a:txBody>
                    <a:bodyPr/>
                    <a:lstStyle/>
                    <a:p>
                      <a:endParaRPr lang="en-GB"/>
                    </a:p>
                  </a:txBody>
                  <a:tcPr/>
                </a:tc>
                <a:tc>
                  <a:txBody>
                    <a:bodyPr/>
                    <a:lstStyle/>
                    <a:p>
                      <a:endParaRPr lang="en-GB" dirty="0"/>
                    </a:p>
                  </a:txBody>
                  <a:tcPr/>
                </a:tc>
                <a:tc>
                  <a:txBody>
                    <a:bodyPr/>
                    <a:lstStyle/>
                    <a:p>
                      <a:endParaRPr lang="en-GB" dirty="0"/>
                    </a:p>
                  </a:txBody>
                  <a:tcPr/>
                </a:tc>
                <a:tc>
                  <a:txBody>
                    <a:bodyPr/>
                    <a:lstStyle/>
                    <a:p>
                      <a:endParaRPr lang="en-GB"/>
                    </a:p>
                  </a:txBody>
                  <a:tcPr/>
                </a:tc>
                <a:extLst>
                  <a:ext uri="{0D108BD9-81ED-4DB2-BD59-A6C34878D82A}">
                    <a16:rowId xmlns:a16="http://schemas.microsoft.com/office/drawing/2014/main" xmlns="" val="10006"/>
                  </a:ext>
                </a:extLst>
              </a:tr>
              <a:tr h="370840">
                <a:tc>
                  <a:txBody>
                    <a:bodyPr/>
                    <a:lstStyle/>
                    <a:p>
                      <a:endParaRPr lang="en-GB"/>
                    </a:p>
                  </a:txBody>
                  <a:tcPr/>
                </a:tc>
                <a:tc>
                  <a:txBody>
                    <a:bodyPr/>
                    <a:lstStyle/>
                    <a:p>
                      <a:endParaRPr lang="en-GB" dirty="0"/>
                    </a:p>
                  </a:txBody>
                  <a:tcPr/>
                </a:tc>
                <a:tc>
                  <a:txBody>
                    <a:bodyPr/>
                    <a:lstStyle/>
                    <a:p>
                      <a:endParaRPr lang="en-GB"/>
                    </a:p>
                  </a:txBody>
                  <a:tcPr/>
                </a:tc>
                <a:tc>
                  <a:txBody>
                    <a:bodyPr/>
                    <a:lstStyle/>
                    <a:p>
                      <a:endParaRPr lang="en-GB" dirty="0"/>
                    </a:p>
                  </a:txBody>
                  <a:tcPr/>
                </a:tc>
                <a:tc>
                  <a:txBody>
                    <a:bodyPr/>
                    <a:lstStyle/>
                    <a:p>
                      <a:endParaRPr lang="en-GB" dirty="0"/>
                    </a:p>
                  </a:txBody>
                  <a:tcPr/>
                </a:tc>
                <a:extLst>
                  <a:ext uri="{0D108BD9-81ED-4DB2-BD59-A6C34878D82A}">
                    <a16:rowId xmlns:a16="http://schemas.microsoft.com/office/drawing/2014/main" xmlns="" val="10007"/>
                  </a:ext>
                </a:extLst>
              </a:tr>
            </a:tbl>
          </a:graphicData>
        </a:graphic>
      </p:graphicFrame>
      <p:sp>
        <p:nvSpPr>
          <p:cNvPr id="5" name="Rectangle 4"/>
          <p:cNvSpPr/>
          <p:nvPr/>
        </p:nvSpPr>
        <p:spPr>
          <a:xfrm>
            <a:off x="1044840" y="4898177"/>
            <a:ext cx="7054320" cy="492443"/>
          </a:xfrm>
          <a:prstGeom prst="rect">
            <a:avLst/>
          </a:prstGeom>
        </p:spPr>
        <p:txBody>
          <a:bodyPr wrap="square" lIns="0" tIns="0" rIns="0" bIns="0">
            <a:spAutoFit/>
          </a:bodyPr>
          <a:lstStyle/>
          <a:p>
            <a:pPr algn="ctr"/>
            <a:r>
              <a:rPr lang="en-GB" sz="1600" dirty="0"/>
              <a:t>Once the table is drawn, go round the class and collect as much data as you can (collect from at least 5 different people). </a:t>
            </a:r>
          </a:p>
        </p:txBody>
      </p:sp>
    </p:spTree>
    <p:extLst>
      <p:ext uri="{BB962C8B-B14F-4D97-AF65-F5344CB8AC3E}">
        <p14:creationId xmlns:p14="http://schemas.microsoft.com/office/powerpoint/2010/main" val="534907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84213" y="544248"/>
            <a:ext cx="7775575" cy="772107"/>
          </a:xfrm>
          <a:prstGeom prst="rect">
            <a:avLst/>
          </a:prstGeom>
        </p:spPr>
        <p:txBody>
          <a:bodyPr wrap="square" lIns="0" tIns="108000" rIns="0" bIns="108000">
            <a:spAutoFit/>
          </a:bodyPr>
          <a:lstStyle/>
          <a:p>
            <a:pPr algn="ctr">
              <a:spcBef>
                <a:spcPct val="0"/>
              </a:spcBef>
              <a:defRPr/>
            </a:pPr>
            <a:r>
              <a:rPr lang="en-GB" sz="3600" dirty="0">
                <a:solidFill>
                  <a:srgbClr val="4EB2E5"/>
                </a:solidFill>
                <a:latin typeface="Twinkl SemiBold"/>
                <a:cs typeface="Clear Sans Light" panose="020B0303030202020304" pitchFamily="34" charset="0"/>
              </a:rPr>
              <a:t>Results Analysis</a:t>
            </a:r>
            <a:endParaRPr lang="en-GB" sz="3600" dirty="0">
              <a:solidFill>
                <a:srgbClr val="4EB2E5"/>
              </a:solidFill>
              <a:latin typeface="Twinkl SemiBold"/>
              <a:cs typeface="Clear Sans Light" panose="020B0303030202020304" pitchFamily="34" charset="0"/>
            </a:endParaRPr>
          </a:p>
        </p:txBody>
      </p:sp>
      <p:sp>
        <p:nvSpPr>
          <p:cNvPr id="3" name="Rectangle 2"/>
          <p:cNvSpPr/>
          <p:nvPr/>
        </p:nvSpPr>
        <p:spPr>
          <a:xfrm>
            <a:off x="684213" y="1316355"/>
            <a:ext cx="7054320" cy="1231106"/>
          </a:xfrm>
          <a:prstGeom prst="rect">
            <a:avLst/>
          </a:prstGeom>
        </p:spPr>
        <p:txBody>
          <a:bodyPr wrap="square" lIns="0" tIns="0" rIns="0" bIns="0">
            <a:spAutoFit/>
          </a:bodyPr>
          <a:lstStyle/>
          <a:p>
            <a:r>
              <a:rPr lang="en-GB" sz="1600" dirty="0">
                <a:latin typeface="+mj-lt"/>
              </a:rPr>
              <a:t>Bronze </a:t>
            </a:r>
          </a:p>
          <a:p>
            <a:pPr marL="342900" indent="-342900">
              <a:buFont typeface="+mj-lt"/>
              <a:buAutoNum type="arabicPeriod"/>
            </a:pPr>
            <a:r>
              <a:rPr lang="en-GB" sz="1600" dirty="0" smtClean="0"/>
              <a:t>What </a:t>
            </a:r>
            <a:r>
              <a:rPr lang="en-GB" sz="1600" dirty="0"/>
              <a:t>is the most common eye colour? </a:t>
            </a:r>
            <a:r>
              <a:rPr lang="en-GB" sz="1600" dirty="0" smtClean="0"/>
              <a:t/>
            </a:r>
            <a:br>
              <a:rPr lang="en-GB" sz="1600" dirty="0" smtClean="0"/>
            </a:br>
            <a:endParaRPr lang="en-GB" sz="1600" dirty="0"/>
          </a:p>
          <a:p>
            <a:pPr marL="342900" indent="-342900">
              <a:buFont typeface="+mj-lt"/>
              <a:buAutoNum type="arabicPeriod"/>
            </a:pPr>
            <a:r>
              <a:rPr lang="en-GB" sz="1600" dirty="0" smtClean="0"/>
              <a:t>Describe </a:t>
            </a:r>
            <a:r>
              <a:rPr lang="en-GB" sz="1600" dirty="0"/>
              <a:t>how you would calculate the average height of the class? Calculate the average height of everyone in your class. </a:t>
            </a:r>
          </a:p>
        </p:txBody>
      </p:sp>
      <p:sp>
        <p:nvSpPr>
          <p:cNvPr id="6" name="Rectangle 5"/>
          <p:cNvSpPr/>
          <p:nvPr/>
        </p:nvSpPr>
        <p:spPr>
          <a:xfrm>
            <a:off x="684213" y="3000351"/>
            <a:ext cx="7054320" cy="984885"/>
          </a:xfrm>
          <a:prstGeom prst="rect">
            <a:avLst/>
          </a:prstGeom>
        </p:spPr>
        <p:txBody>
          <a:bodyPr wrap="square" lIns="0" tIns="0" rIns="0" bIns="0">
            <a:spAutoFit/>
          </a:bodyPr>
          <a:lstStyle/>
          <a:p>
            <a:r>
              <a:rPr lang="en-GB" sz="1600" dirty="0">
                <a:latin typeface="+mj-lt"/>
              </a:rPr>
              <a:t>Silver </a:t>
            </a:r>
          </a:p>
          <a:p>
            <a:pPr marL="342900" indent="-342900">
              <a:buFont typeface="+mj-lt"/>
              <a:buAutoNum type="arabicPeriod"/>
            </a:pPr>
            <a:r>
              <a:rPr lang="en-GB" sz="1600" dirty="0"/>
              <a:t>Is there a link between height and arm span</a:t>
            </a:r>
            <a:r>
              <a:rPr lang="en-GB" sz="1600" dirty="0" smtClean="0"/>
              <a:t>?</a:t>
            </a:r>
            <a:br>
              <a:rPr lang="en-GB" sz="1600" dirty="0" smtClean="0"/>
            </a:br>
            <a:endParaRPr lang="en-GB" sz="1600" dirty="0"/>
          </a:p>
          <a:p>
            <a:pPr marL="342900" indent="-342900">
              <a:buFont typeface="+mj-lt"/>
              <a:buAutoNum type="arabicPeriod"/>
            </a:pPr>
            <a:r>
              <a:rPr lang="en-GB" sz="1600" dirty="0" smtClean="0"/>
              <a:t>How </a:t>
            </a:r>
            <a:r>
              <a:rPr lang="en-GB" sz="1600" dirty="0"/>
              <a:t>could you show that link better than the results table?</a:t>
            </a:r>
          </a:p>
        </p:txBody>
      </p:sp>
      <p:sp>
        <p:nvSpPr>
          <p:cNvPr id="7" name="Rectangle 6"/>
          <p:cNvSpPr/>
          <p:nvPr/>
        </p:nvSpPr>
        <p:spPr>
          <a:xfrm>
            <a:off x="684213" y="4515882"/>
            <a:ext cx="7054320" cy="984885"/>
          </a:xfrm>
          <a:prstGeom prst="rect">
            <a:avLst/>
          </a:prstGeom>
        </p:spPr>
        <p:txBody>
          <a:bodyPr wrap="square" lIns="0" tIns="0" rIns="0" bIns="0">
            <a:spAutoFit/>
          </a:bodyPr>
          <a:lstStyle/>
          <a:p>
            <a:r>
              <a:rPr lang="en-GB" sz="1600" dirty="0" smtClean="0">
                <a:latin typeface="+mj-lt"/>
              </a:rPr>
              <a:t>Gold</a:t>
            </a:r>
          </a:p>
          <a:p>
            <a:pPr marL="342900" indent="-342900">
              <a:buFont typeface="+mj-lt"/>
              <a:buAutoNum type="arabicPeriod"/>
            </a:pPr>
            <a:r>
              <a:rPr lang="en-GB" sz="1600" dirty="0"/>
              <a:t>How could you look at the range of heights within the class</a:t>
            </a:r>
            <a:r>
              <a:rPr lang="en-GB" sz="1600" dirty="0" smtClean="0"/>
              <a:t>?</a:t>
            </a:r>
            <a:br>
              <a:rPr lang="en-GB" sz="1600" dirty="0" smtClean="0"/>
            </a:br>
            <a:endParaRPr lang="en-GB" sz="1600" dirty="0" smtClean="0"/>
          </a:p>
          <a:p>
            <a:pPr marL="342900" indent="-342900">
              <a:buFont typeface="+mj-lt"/>
              <a:buAutoNum type="arabicPeriod"/>
            </a:pPr>
            <a:r>
              <a:rPr lang="en-GB" sz="1600" dirty="0"/>
              <a:t>What other data from the table could you analyse? </a:t>
            </a:r>
          </a:p>
        </p:txBody>
      </p:sp>
    </p:spTree>
    <p:extLst>
      <p:ext uri="{BB962C8B-B14F-4D97-AF65-F5344CB8AC3E}">
        <p14:creationId xmlns:p14="http://schemas.microsoft.com/office/powerpoint/2010/main" val="375257846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84213" y="544248"/>
            <a:ext cx="7775575" cy="772107"/>
          </a:xfrm>
          <a:prstGeom prst="rect">
            <a:avLst/>
          </a:prstGeom>
        </p:spPr>
        <p:txBody>
          <a:bodyPr wrap="square" lIns="0" tIns="108000" rIns="0" bIns="108000">
            <a:spAutoFit/>
          </a:bodyPr>
          <a:lstStyle/>
          <a:p>
            <a:pPr algn="ctr">
              <a:spcBef>
                <a:spcPct val="0"/>
              </a:spcBef>
              <a:defRPr/>
            </a:pPr>
            <a:r>
              <a:rPr lang="en-GB" sz="3600" dirty="0">
                <a:solidFill>
                  <a:srgbClr val="4EB2E5"/>
                </a:solidFill>
                <a:latin typeface="Twinkl SemiBold"/>
                <a:cs typeface="Clear Sans Light" panose="020B0303030202020304" pitchFamily="34" charset="0"/>
              </a:rPr>
              <a:t>Height Ranges </a:t>
            </a:r>
            <a:endParaRPr lang="en-GB" sz="3600" dirty="0">
              <a:solidFill>
                <a:srgbClr val="4EB2E5"/>
              </a:solidFill>
              <a:latin typeface="Twinkl SemiBold"/>
              <a:cs typeface="Clear Sans Light" panose="020B0303030202020304" pitchFamily="34" charset="0"/>
            </a:endParaRPr>
          </a:p>
        </p:txBody>
      </p:sp>
      <p:sp>
        <p:nvSpPr>
          <p:cNvPr id="4" name="Rectangle 3"/>
          <p:cNvSpPr/>
          <p:nvPr/>
        </p:nvSpPr>
        <p:spPr>
          <a:xfrm>
            <a:off x="684213" y="1316355"/>
            <a:ext cx="4770522" cy="246221"/>
          </a:xfrm>
          <a:prstGeom prst="rect">
            <a:avLst/>
          </a:prstGeom>
        </p:spPr>
        <p:txBody>
          <a:bodyPr wrap="square" lIns="0" tIns="0" rIns="0" bIns="0">
            <a:spAutoFit/>
          </a:bodyPr>
          <a:lstStyle/>
          <a:p>
            <a:pPr algn="ctr"/>
            <a:r>
              <a:rPr lang="en-GB" sz="1600" dirty="0"/>
              <a:t>Use the ranges below for your </a:t>
            </a:r>
            <a:r>
              <a:rPr lang="en-GB" sz="1600" dirty="0" smtClean="0"/>
              <a:t>data.</a:t>
            </a:r>
            <a:endParaRPr lang="en-GB" sz="1600" dirty="0"/>
          </a:p>
        </p:txBody>
      </p:sp>
      <p:graphicFrame>
        <p:nvGraphicFramePr>
          <p:cNvPr id="5" name="Table 4"/>
          <p:cNvGraphicFramePr>
            <a:graphicFrameLocks noGrp="1"/>
          </p:cNvGraphicFramePr>
          <p:nvPr>
            <p:extLst>
              <p:ext uri="{D42A27DB-BD31-4B8C-83A1-F6EECF244321}">
                <p14:modId xmlns:p14="http://schemas.microsoft.com/office/powerpoint/2010/main" val="2914782916"/>
              </p:ext>
            </p:extLst>
          </p:nvPr>
        </p:nvGraphicFramePr>
        <p:xfrm>
          <a:off x="702734" y="1767840"/>
          <a:ext cx="4752000" cy="3322320"/>
        </p:xfrm>
        <a:graphic>
          <a:graphicData uri="http://schemas.openxmlformats.org/drawingml/2006/table">
            <a:tbl>
              <a:tblPr firstRow="1" bandRow="1">
                <a:tableStyleId>{5940675A-B579-460E-94D1-54222C63F5DA}</a:tableStyleId>
              </a:tblPr>
              <a:tblGrid>
                <a:gridCol w="2376000">
                  <a:extLst>
                    <a:ext uri="{9D8B030D-6E8A-4147-A177-3AD203B41FA5}">
                      <a16:colId xmlns:a16="http://schemas.microsoft.com/office/drawing/2014/main" xmlns="" val="20000"/>
                    </a:ext>
                  </a:extLst>
                </a:gridCol>
                <a:gridCol w="2376000">
                  <a:extLst>
                    <a:ext uri="{9D8B030D-6E8A-4147-A177-3AD203B41FA5}">
                      <a16:colId xmlns:a16="http://schemas.microsoft.com/office/drawing/2014/main" xmlns="" val="20001"/>
                    </a:ext>
                  </a:extLst>
                </a:gridCol>
              </a:tblGrid>
              <a:tr h="363382">
                <a:tc>
                  <a:txBody>
                    <a:bodyPr/>
                    <a:lstStyle/>
                    <a:p>
                      <a:pPr algn="ctr"/>
                      <a:r>
                        <a:rPr lang="en-GB" dirty="0">
                          <a:solidFill>
                            <a:schemeClr val="bg1"/>
                          </a:solidFill>
                        </a:rPr>
                        <a:t>Height</a:t>
                      </a:r>
                      <a:r>
                        <a:rPr lang="en-GB" baseline="0" dirty="0">
                          <a:solidFill>
                            <a:schemeClr val="bg1"/>
                          </a:solidFill>
                        </a:rPr>
                        <a:t> Range </a:t>
                      </a:r>
                      <a:r>
                        <a:rPr lang="en-GB" baseline="0" dirty="0" smtClean="0">
                          <a:solidFill>
                            <a:schemeClr val="bg1"/>
                          </a:solidFill>
                        </a:rPr>
                        <a:t>(</a:t>
                      </a:r>
                      <a:r>
                        <a:rPr lang="en-GB" dirty="0" smtClean="0">
                          <a:solidFill>
                            <a:schemeClr val="bg1"/>
                          </a:solidFill>
                        </a:rPr>
                        <a:t>cm)</a:t>
                      </a:r>
                      <a:endParaRPr lang="en-GB" dirty="0">
                        <a:solidFill>
                          <a:schemeClr val="bg1"/>
                        </a:solidFill>
                      </a:endParaRPr>
                    </a:p>
                  </a:txBody>
                  <a:tcPr>
                    <a:solidFill>
                      <a:srgbClr val="4EB2E5"/>
                    </a:solidFill>
                  </a:tcPr>
                </a:tc>
                <a:tc>
                  <a:txBody>
                    <a:bodyPr/>
                    <a:lstStyle/>
                    <a:p>
                      <a:pPr algn="ctr"/>
                      <a:r>
                        <a:rPr lang="en-GB" dirty="0">
                          <a:solidFill>
                            <a:schemeClr val="bg1"/>
                          </a:solidFill>
                        </a:rPr>
                        <a:t>Frequency</a:t>
                      </a:r>
                      <a:r>
                        <a:rPr lang="en-GB" baseline="0" dirty="0">
                          <a:solidFill>
                            <a:schemeClr val="bg1"/>
                          </a:solidFill>
                        </a:rPr>
                        <a:t> </a:t>
                      </a:r>
                      <a:endParaRPr lang="en-GB" dirty="0">
                        <a:solidFill>
                          <a:schemeClr val="bg1"/>
                        </a:solidFill>
                      </a:endParaRPr>
                    </a:p>
                  </a:txBody>
                  <a:tcPr>
                    <a:solidFill>
                      <a:srgbClr val="4EB2E5"/>
                    </a:solidFill>
                  </a:tcPr>
                </a:tc>
                <a:extLst>
                  <a:ext uri="{0D108BD9-81ED-4DB2-BD59-A6C34878D82A}">
                    <a16:rowId xmlns:a16="http://schemas.microsoft.com/office/drawing/2014/main" xmlns="" val="10000"/>
                  </a:ext>
                </a:extLst>
              </a:tr>
              <a:tr h="370840">
                <a:tc>
                  <a:txBody>
                    <a:bodyPr/>
                    <a:lstStyle/>
                    <a:p>
                      <a:pPr algn="ctr"/>
                      <a:r>
                        <a:rPr lang="en-GB" dirty="0"/>
                        <a:t>0-145</a:t>
                      </a:r>
                    </a:p>
                  </a:txBody>
                  <a:tcPr/>
                </a:tc>
                <a:tc>
                  <a:txBody>
                    <a:bodyPr/>
                    <a:lstStyle/>
                    <a:p>
                      <a:pPr algn="ctr"/>
                      <a:endParaRPr lang="en-GB" dirty="0"/>
                    </a:p>
                  </a:txBody>
                  <a:tcPr/>
                </a:tc>
                <a:extLst>
                  <a:ext uri="{0D108BD9-81ED-4DB2-BD59-A6C34878D82A}">
                    <a16:rowId xmlns:a16="http://schemas.microsoft.com/office/drawing/2014/main" xmlns="" val="10001"/>
                  </a:ext>
                </a:extLst>
              </a:tr>
              <a:tr h="370840">
                <a:tc>
                  <a:txBody>
                    <a:bodyPr/>
                    <a:lstStyle/>
                    <a:p>
                      <a:pPr algn="ctr"/>
                      <a:r>
                        <a:rPr lang="en-GB" dirty="0"/>
                        <a:t>146-149</a:t>
                      </a:r>
                    </a:p>
                  </a:txBody>
                  <a:tcPr/>
                </a:tc>
                <a:tc>
                  <a:txBody>
                    <a:bodyPr/>
                    <a:lstStyle/>
                    <a:p>
                      <a:pPr algn="ctr"/>
                      <a:endParaRPr lang="en-GB" dirty="0"/>
                    </a:p>
                  </a:txBody>
                  <a:tcPr/>
                </a:tc>
                <a:extLst>
                  <a:ext uri="{0D108BD9-81ED-4DB2-BD59-A6C34878D82A}">
                    <a16:rowId xmlns:a16="http://schemas.microsoft.com/office/drawing/2014/main" xmlns="" val="10002"/>
                  </a:ext>
                </a:extLst>
              </a:tr>
              <a:tr h="370840">
                <a:tc>
                  <a:txBody>
                    <a:bodyPr/>
                    <a:lstStyle/>
                    <a:p>
                      <a:pPr algn="ctr"/>
                      <a:r>
                        <a:rPr lang="en-GB" dirty="0"/>
                        <a:t>150-159</a:t>
                      </a:r>
                    </a:p>
                  </a:txBody>
                  <a:tcPr/>
                </a:tc>
                <a:tc>
                  <a:txBody>
                    <a:bodyPr/>
                    <a:lstStyle/>
                    <a:p>
                      <a:pPr algn="ctr"/>
                      <a:endParaRPr lang="en-GB" dirty="0"/>
                    </a:p>
                  </a:txBody>
                  <a:tcPr/>
                </a:tc>
                <a:extLst>
                  <a:ext uri="{0D108BD9-81ED-4DB2-BD59-A6C34878D82A}">
                    <a16:rowId xmlns:a16="http://schemas.microsoft.com/office/drawing/2014/main" xmlns="" val="10003"/>
                  </a:ext>
                </a:extLst>
              </a:tr>
              <a:tr h="370840">
                <a:tc>
                  <a:txBody>
                    <a:bodyPr/>
                    <a:lstStyle/>
                    <a:p>
                      <a:pPr algn="ctr"/>
                      <a:r>
                        <a:rPr lang="en-GB" dirty="0"/>
                        <a:t>160-169</a:t>
                      </a:r>
                    </a:p>
                  </a:txBody>
                  <a:tcPr/>
                </a:tc>
                <a:tc>
                  <a:txBody>
                    <a:bodyPr/>
                    <a:lstStyle/>
                    <a:p>
                      <a:pPr algn="ctr"/>
                      <a:endParaRPr lang="en-GB" dirty="0"/>
                    </a:p>
                  </a:txBody>
                  <a:tcPr/>
                </a:tc>
                <a:extLst>
                  <a:ext uri="{0D108BD9-81ED-4DB2-BD59-A6C34878D82A}">
                    <a16:rowId xmlns:a16="http://schemas.microsoft.com/office/drawing/2014/main" xmlns="" val="10004"/>
                  </a:ext>
                </a:extLst>
              </a:tr>
              <a:tr h="370840">
                <a:tc>
                  <a:txBody>
                    <a:bodyPr/>
                    <a:lstStyle/>
                    <a:p>
                      <a:pPr algn="ctr"/>
                      <a:r>
                        <a:rPr lang="en-GB" dirty="0"/>
                        <a:t>170-179</a:t>
                      </a:r>
                    </a:p>
                  </a:txBody>
                  <a:tcPr/>
                </a:tc>
                <a:tc>
                  <a:txBody>
                    <a:bodyPr/>
                    <a:lstStyle/>
                    <a:p>
                      <a:pPr algn="ctr"/>
                      <a:endParaRPr lang="en-GB"/>
                    </a:p>
                  </a:txBody>
                  <a:tcPr/>
                </a:tc>
                <a:extLst>
                  <a:ext uri="{0D108BD9-81ED-4DB2-BD59-A6C34878D82A}">
                    <a16:rowId xmlns:a16="http://schemas.microsoft.com/office/drawing/2014/main" xmlns="" val="10005"/>
                  </a:ext>
                </a:extLst>
              </a:tr>
              <a:tr h="370840">
                <a:tc>
                  <a:txBody>
                    <a:bodyPr/>
                    <a:lstStyle/>
                    <a:p>
                      <a:pPr algn="ctr"/>
                      <a:r>
                        <a:rPr lang="en-GB" dirty="0"/>
                        <a:t>179-180</a:t>
                      </a:r>
                    </a:p>
                  </a:txBody>
                  <a:tcPr/>
                </a:tc>
                <a:tc>
                  <a:txBody>
                    <a:bodyPr/>
                    <a:lstStyle/>
                    <a:p>
                      <a:pPr algn="ctr"/>
                      <a:endParaRPr lang="en-GB"/>
                    </a:p>
                  </a:txBody>
                  <a:tcPr/>
                </a:tc>
                <a:extLst>
                  <a:ext uri="{0D108BD9-81ED-4DB2-BD59-A6C34878D82A}">
                    <a16:rowId xmlns:a16="http://schemas.microsoft.com/office/drawing/2014/main" xmlns="" val="10006"/>
                  </a:ext>
                </a:extLst>
              </a:tr>
              <a:tr h="185420">
                <a:tc>
                  <a:txBody>
                    <a:bodyPr/>
                    <a:lstStyle/>
                    <a:p>
                      <a:pPr algn="ctr"/>
                      <a:r>
                        <a:rPr lang="en-GB" dirty="0"/>
                        <a:t>180-189</a:t>
                      </a:r>
                    </a:p>
                  </a:txBody>
                  <a:tcPr/>
                </a:tc>
                <a:tc>
                  <a:txBody>
                    <a:bodyPr/>
                    <a:lstStyle/>
                    <a:p>
                      <a:pPr algn="ctr"/>
                      <a:endParaRPr lang="en-GB" dirty="0"/>
                    </a:p>
                  </a:txBody>
                  <a:tcPr/>
                </a:tc>
                <a:extLst>
                  <a:ext uri="{0D108BD9-81ED-4DB2-BD59-A6C34878D82A}">
                    <a16:rowId xmlns:a16="http://schemas.microsoft.com/office/drawing/2014/main" xmlns="" val="10007"/>
                  </a:ext>
                </a:extLst>
              </a:tr>
              <a:tr h="185420">
                <a:tc>
                  <a:txBody>
                    <a:bodyPr/>
                    <a:lstStyle/>
                    <a:p>
                      <a:pPr algn="ctr"/>
                      <a:r>
                        <a:rPr lang="en-GB" dirty="0"/>
                        <a:t>190-260</a:t>
                      </a:r>
                    </a:p>
                  </a:txBody>
                  <a:tcPr/>
                </a:tc>
                <a:tc>
                  <a:txBody>
                    <a:bodyPr/>
                    <a:lstStyle/>
                    <a:p>
                      <a:pPr algn="ctr"/>
                      <a:endParaRPr lang="en-GB" dirty="0"/>
                    </a:p>
                  </a:txBody>
                  <a:tcPr/>
                </a:tc>
                <a:extLst>
                  <a:ext uri="{0D108BD9-81ED-4DB2-BD59-A6C34878D82A}">
                    <a16:rowId xmlns:a16="http://schemas.microsoft.com/office/drawing/2014/main" xmlns="" val="10008"/>
                  </a:ext>
                </a:extLst>
              </a:tr>
            </a:tbl>
          </a:graphicData>
        </a:graphic>
      </p:graphicFrame>
      <p:sp>
        <p:nvSpPr>
          <p:cNvPr id="6" name="Rectangle 5"/>
          <p:cNvSpPr/>
          <p:nvPr/>
        </p:nvSpPr>
        <p:spPr>
          <a:xfrm>
            <a:off x="5664202" y="3376507"/>
            <a:ext cx="2795586" cy="1723549"/>
          </a:xfrm>
          <a:prstGeom prst="rect">
            <a:avLst/>
          </a:prstGeom>
        </p:spPr>
        <p:txBody>
          <a:bodyPr wrap="square" lIns="0" tIns="0" rIns="0" bIns="0">
            <a:spAutoFit/>
          </a:bodyPr>
          <a:lstStyle/>
          <a:p>
            <a:pPr marL="342900" indent="-342900">
              <a:buFont typeface="+mj-lt"/>
              <a:buAutoNum type="arabicPeriod"/>
            </a:pPr>
            <a:r>
              <a:rPr lang="en-GB" sz="1600" dirty="0"/>
              <a:t>Using the data already collected for height, draw another results table. </a:t>
            </a:r>
          </a:p>
          <a:p>
            <a:pPr marL="342900" indent="-342900">
              <a:buFont typeface="+mj-lt"/>
              <a:buAutoNum type="arabicPeriod"/>
            </a:pPr>
            <a:endParaRPr lang="en-GB" sz="1600" dirty="0"/>
          </a:p>
          <a:p>
            <a:pPr marL="342900" indent="-342900">
              <a:buFont typeface="+mj-lt"/>
              <a:buAutoNum type="arabicPeriod"/>
            </a:pPr>
            <a:r>
              <a:rPr lang="en-GB" sz="1600" dirty="0" smtClean="0"/>
              <a:t>Place </a:t>
            </a:r>
            <a:r>
              <a:rPr lang="en-GB" sz="1600" dirty="0"/>
              <a:t>the frequency </a:t>
            </a:r>
            <a:r>
              <a:rPr lang="en-GB" sz="1600" dirty="0" smtClean="0"/>
              <a:t/>
            </a:r>
            <a:br>
              <a:rPr lang="en-GB" sz="1600" dirty="0" smtClean="0"/>
            </a:br>
            <a:r>
              <a:rPr lang="en-GB" sz="1600" dirty="0" smtClean="0"/>
              <a:t>of </a:t>
            </a:r>
            <a:r>
              <a:rPr lang="en-GB" sz="1600" dirty="0"/>
              <a:t>heights into the </a:t>
            </a:r>
            <a:r>
              <a:rPr lang="en-GB" sz="1600" dirty="0" smtClean="0"/>
              <a:t/>
            </a:r>
            <a:br>
              <a:rPr lang="en-GB" sz="1600" dirty="0" smtClean="0"/>
            </a:br>
            <a:r>
              <a:rPr lang="en-GB" sz="1600" dirty="0" smtClean="0"/>
              <a:t>results </a:t>
            </a:r>
            <a:r>
              <a:rPr lang="en-GB" sz="1600" dirty="0"/>
              <a:t>table. </a:t>
            </a:r>
          </a:p>
        </p:txBody>
      </p:sp>
      <p:grpSp>
        <p:nvGrpSpPr>
          <p:cNvPr id="7" name="Group 6">
            <a:extLst>
              <a:ext uri="{FF2B5EF4-FFF2-40B4-BE49-F238E27FC236}">
                <a16:creationId xmlns:a16="http://schemas.microsoft.com/office/drawing/2014/main" xmlns="" id="{7D246139-0836-454D-A8F4-B557A8F14D6C}"/>
              </a:ext>
            </a:extLst>
          </p:cNvPr>
          <p:cNvGrpSpPr/>
          <p:nvPr/>
        </p:nvGrpSpPr>
        <p:grpSpPr>
          <a:xfrm>
            <a:off x="5156200" y="1767840"/>
            <a:ext cx="3180243" cy="1280160"/>
            <a:chOff x="245534" y="1730187"/>
            <a:chExt cx="3180243" cy="1280160"/>
          </a:xfrm>
        </p:grpSpPr>
        <p:sp>
          <p:nvSpPr>
            <p:cNvPr id="8" name="Rectangle 7">
              <a:extLst>
                <a:ext uri="{FF2B5EF4-FFF2-40B4-BE49-F238E27FC236}">
                  <a16:creationId xmlns:a16="http://schemas.microsoft.com/office/drawing/2014/main" xmlns="" id="{3C3D7B2E-4ECF-446B-B3F4-12C67193C521}"/>
                </a:ext>
              </a:extLst>
            </p:cNvPr>
            <p:cNvSpPr/>
            <p:nvPr/>
          </p:nvSpPr>
          <p:spPr>
            <a:xfrm>
              <a:off x="684213" y="1730187"/>
              <a:ext cx="2741564" cy="601260"/>
            </a:xfrm>
            <a:prstGeom prst="rect">
              <a:avLst/>
            </a:prstGeom>
            <a:solidFill>
              <a:schemeClr val="bg1"/>
            </a:solidFill>
            <a:ln w="38100">
              <a:solidFill>
                <a:srgbClr val="AFDFF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rgbClr val="404040"/>
                  </a:solidFill>
                  <a:ea typeface="Calibri" panose="020F0502020204030204" pitchFamily="34" charset="0"/>
                  <a:cs typeface="BPreplay"/>
                </a:rPr>
                <a:t>Add a tally of the number of people, in this </a:t>
              </a:r>
              <a:r>
                <a:rPr lang="en-GB" sz="1400" dirty="0" smtClean="0">
                  <a:solidFill>
                    <a:srgbClr val="404040"/>
                  </a:solidFill>
                  <a:ea typeface="Calibri" panose="020F0502020204030204" pitchFamily="34" charset="0"/>
                  <a:cs typeface="BPreplay"/>
                </a:rPr>
                <a:t>column.</a:t>
              </a:r>
              <a:endParaRPr lang="en-GB" sz="1400" dirty="0">
                <a:solidFill>
                  <a:srgbClr val="404040"/>
                </a:solidFill>
                <a:ea typeface="Calibri" panose="020F0502020204030204" pitchFamily="34" charset="0"/>
                <a:cs typeface="BPreplay"/>
              </a:endParaRPr>
            </a:p>
          </p:txBody>
        </p:sp>
        <p:cxnSp>
          <p:nvCxnSpPr>
            <p:cNvPr id="9" name="Straight Arrow Connector 8">
              <a:extLst>
                <a:ext uri="{FF2B5EF4-FFF2-40B4-BE49-F238E27FC236}">
                  <a16:creationId xmlns:a16="http://schemas.microsoft.com/office/drawing/2014/main" xmlns="" id="{9FDA8507-42D6-497F-95B7-9065C329AC37}"/>
                </a:ext>
              </a:extLst>
            </p:cNvPr>
            <p:cNvCxnSpPr>
              <a:stCxn id="8" idx="2"/>
            </p:cNvCxnSpPr>
            <p:nvPr/>
          </p:nvCxnSpPr>
          <p:spPr>
            <a:xfrm flipH="1">
              <a:off x="245534" y="2331447"/>
              <a:ext cx="1809461" cy="678900"/>
            </a:xfrm>
            <a:prstGeom prst="straightConnector1">
              <a:avLst/>
            </a:prstGeom>
            <a:ln w="38100">
              <a:solidFill>
                <a:srgbClr val="AFDFF9"/>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p:cNvSpPr/>
          <p:nvPr/>
        </p:nvSpPr>
        <p:spPr>
          <a:xfrm>
            <a:off x="684213" y="5430891"/>
            <a:ext cx="3887787" cy="492443"/>
          </a:xfrm>
          <a:prstGeom prst="rect">
            <a:avLst/>
          </a:prstGeom>
        </p:spPr>
        <p:txBody>
          <a:bodyPr wrap="square" lIns="0" tIns="0" rIns="0" bIns="0">
            <a:spAutoFit/>
          </a:bodyPr>
          <a:lstStyle/>
          <a:p>
            <a:r>
              <a:rPr lang="en-GB" sz="1600" dirty="0">
                <a:latin typeface="+mj-lt"/>
              </a:rPr>
              <a:t>Extension: </a:t>
            </a:r>
            <a:r>
              <a:rPr lang="en-GB" sz="1600" dirty="0"/>
              <a:t>What could you do with the results now?</a:t>
            </a:r>
            <a:endParaRPr lang="en-GB" sz="1600" dirty="0"/>
          </a:p>
        </p:txBody>
      </p:sp>
      <p:grpSp>
        <p:nvGrpSpPr>
          <p:cNvPr id="12" name="Group 11"/>
          <p:cNvGrpSpPr/>
          <p:nvPr/>
        </p:nvGrpSpPr>
        <p:grpSpPr>
          <a:xfrm>
            <a:off x="4656665" y="5582412"/>
            <a:ext cx="1906587" cy="440266"/>
            <a:chOff x="684213" y="2091267"/>
            <a:chExt cx="1906587" cy="440266"/>
          </a:xfrm>
        </p:grpSpPr>
        <p:sp>
          <p:nvSpPr>
            <p:cNvPr id="13" name="Rectangle 12"/>
            <p:cNvSpPr/>
            <p:nvPr/>
          </p:nvSpPr>
          <p:spPr>
            <a:xfrm>
              <a:off x="684213" y="2091267"/>
              <a:ext cx="1906587" cy="440266"/>
            </a:xfrm>
            <a:prstGeom prst="rect">
              <a:avLst/>
            </a:prstGeom>
            <a:noFill/>
            <a:ln>
              <a:solidFill>
                <a:srgbClr val="91C8E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Box 13"/>
            <p:cNvSpPr txBox="1"/>
            <p:nvPr/>
          </p:nvSpPr>
          <p:spPr>
            <a:xfrm>
              <a:off x="701146" y="2126734"/>
              <a:ext cx="1889651" cy="369332"/>
            </a:xfrm>
            <a:prstGeom prst="rect">
              <a:avLst/>
            </a:prstGeom>
            <a:noFill/>
          </p:spPr>
          <p:txBody>
            <a:bodyPr wrap="square" rtlCol="0">
              <a:spAutoFit/>
            </a:bodyPr>
            <a:lstStyle/>
            <a:p>
              <a:pPr algn="ctr"/>
              <a:r>
                <a:rPr lang="en-GB" dirty="0"/>
                <a:t>Make a graph </a:t>
              </a:r>
            </a:p>
          </p:txBody>
        </p:sp>
      </p:grpSp>
    </p:spTree>
    <p:extLst>
      <p:ext uri="{BB962C8B-B14F-4D97-AF65-F5344CB8AC3E}">
        <p14:creationId xmlns:p14="http://schemas.microsoft.com/office/powerpoint/2010/main" val="2486036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1_Office Theme">
  <a:themeElements>
    <a:clrScheme name="Twinkl">
      <a:dk1>
        <a:srgbClr val="1C1C1C"/>
      </a:dk1>
      <a:lt1>
        <a:sysClr val="window" lastClr="FFFFFF"/>
      </a:lt1>
      <a:dk2>
        <a:srgbClr val="0C0C0C"/>
      </a:dk2>
      <a:lt2>
        <a:srgbClr val="DCD8DC"/>
      </a:lt2>
      <a:accent1>
        <a:srgbClr val="E52733"/>
      </a:accent1>
      <a:accent2>
        <a:srgbClr val="E94E14"/>
      </a:accent2>
      <a:accent3>
        <a:srgbClr val="F9B000"/>
      </a:accent3>
      <a:accent4>
        <a:srgbClr val="86BD34"/>
      </a:accent4>
      <a:accent5>
        <a:srgbClr val="003F7D"/>
      </a:accent5>
      <a:accent6>
        <a:srgbClr val="65186A"/>
      </a:accent6>
      <a:hlink>
        <a:srgbClr val="6D6D6D"/>
      </a:hlink>
      <a:folHlink>
        <a:srgbClr val="B8B8B8"/>
      </a:folHlink>
    </a:clrScheme>
    <a:fontScheme name="Custom 1">
      <a:majorFont>
        <a:latin typeface="Twinkl SemiBold"/>
        <a:ea typeface=""/>
        <a:cs typeface=""/>
      </a:majorFont>
      <a:minorFont>
        <a:latin typeface="Twinkl Ligh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defRPr dirty="0">
            <a:latin typeface="+mn-lt"/>
          </a:defRPr>
        </a:defPPr>
      </a:lstStyle>
    </a:txDef>
  </a:objectDefaults>
  <a:extraClrSchemeLst/>
  <a:extLst>
    <a:ext uri="{05A4C25C-085E-4340-85A3-A5531E510DB2}">
      <thm15:themeFamily xmlns:thm15="http://schemas.microsoft.com/office/thememl/2012/main" name="Secondary PowerPoint Template New.pptx" id="{32E1EC1C-463D-4F51-8886-E757C53C7D28}" vid="{10FCE535-D698-4133-92AA-FC0C8D1E83B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8157990E5B9394AB60DC397E95032F9" ma:contentTypeVersion="17" ma:contentTypeDescription="Create a new document." ma:contentTypeScope="" ma:versionID="a80bebadbce44e7a05ce0f8ed1bf3577">
  <xsd:schema xmlns:xsd="http://www.w3.org/2001/XMLSchema" xmlns:xs="http://www.w3.org/2001/XMLSchema" xmlns:p="http://schemas.microsoft.com/office/2006/metadata/properties" xmlns:ns2="8f659357-f805-491c-ad0b-5621b2de6466" xmlns:ns3="d5c732d2-f217-444a-91d8-37c5714ca695" targetNamespace="http://schemas.microsoft.com/office/2006/metadata/properties" ma:root="true" ma:fieldsID="400fe0a1a6d11ddc4d41185554cf8274" ns2:_="" ns3:_="">
    <xsd:import namespace="8f659357-f805-491c-ad0b-5621b2de6466"/>
    <xsd:import namespace="d5c732d2-f217-444a-91d8-37c5714ca695"/>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ServiceAutoTags" minOccurs="0"/>
                <xsd:element ref="ns2:MediaLengthInSeconds" minOccurs="0"/>
                <xsd:element ref="ns2:MediaServiceOCR" minOccurs="0"/>
                <xsd:element ref="ns2:MediaServiceGenerationTime" minOccurs="0"/>
                <xsd:element ref="ns2:MediaServiceEventHashCode" minOccurs="0"/>
                <xsd:element ref="ns3:SharedWithUsers" minOccurs="0"/>
                <xsd:element ref="ns3:SharedWithDetails"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f659357-f805-491c-ad0b-5621b2de646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LengthInSeconds" ma:index="14" nillable="true" ma:displayName="Length (seconds)" ma:internalName="MediaLengthInSeconds" ma:readOnly="true">
      <xsd:simpleType>
        <xsd:restriction base="dms:Unknown"/>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ea606fe5-00d0-49e1-aa33-d9ffd0209102"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3" nillable="true" ma:displayName="MediaServiceObjectDetectorVersions" ma:hidden="true" ma:indexed="true" ma:internalName="MediaServiceObjectDetectorVersions" ma:readOnly="true">
      <xsd:simpleType>
        <xsd:restriction base="dms:Text"/>
      </xsd:simpleType>
    </xsd:element>
    <xsd:element name="MediaServiceSearchProperties" ma:index="24"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d5c732d2-f217-444a-91d8-37c5714ca695"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787221a7-1fed-4694-a1ec-bb608177e353}" ma:internalName="TaxCatchAll" ma:showField="CatchAllData" ma:web="d5c732d2-f217-444a-91d8-37c5714ca695">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d5c732d2-f217-444a-91d8-37c5714ca695" xsi:nil="true"/>
    <lcf76f155ced4ddcb4097134ff3c332f xmlns="8f659357-f805-491c-ad0b-5621b2de6466">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225A4B7C-28F0-4103-81BB-8ED67A25049D}"/>
</file>

<file path=customXml/itemProps2.xml><?xml version="1.0" encoding="utf-8"?>
<ds:datastoreItem xmlns:ds="http://schemas.openxmlformats.org/officeDocument/2006/customXml" ds:itemID="{790B2F3C-3B15-4854-8480-946D514F74FC}"/>
</file>

<file path=customXml/itemProps3.xml><?xml version="1.0" encoding="utf-8"?>
<ds:datastoreItem xmlns:ds="http://schemas.openxmlformats.org/officeDocument/2006/customXml" ds:itemID="{AC309702-9568-4521-9D61-4FF495A1F62E}"/>
</file>

<file path=docProps/app.xml><?xml version="1.0" encoding="utf-8"?>
<Properties xmlns="http://schemas.openxmlformats.org/officeDocument/2006/extended-properties" xmlns:vt="http://schemas.openxmlformats.org/officeDocument/2006/docPropsVTypes">
  <Template>Secondary PowerPoint Template</Template>
  <TotalTime>207</TotalTime>
  <Words>698</Words>
  <Application>Microsoft Office PowerPoint</Application>
  <PresentationFormat>On-screen Show (4:3)</PresentationFormat>
  <Paragraphs>157</Paragraphs>
  <Slides>14</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14</vt:i4>
      </vt:variant>
    </vt:vector>
  </HeadingPairs>
  <TitlesOfParts>
    <vt:vector size="23" baseType="lpstr">
      <vt:lpstr>Twinkl Light</vt:lpstr>
      <vt:lpstr>Arial</vt:lpstr>
      <vt:lpstr>Twinkl SemiBold</vt:lpstr>
      <vt:lpstr>BPreplay</vt:lpstr>
      <vt:lpstr>Calibri</vt:lpstr>
      <vt:lpstr>Clear Sans Light</vt:lpstr>
      <vt:lpstr>Sassoon Infant Rg</vt:lpstr>
      <vt:lpstr>Clear Sans</vt:lpstr>
      <vt:lpstr>1_Office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Matthew Torr</dc:creator>
  <cp:lastModifiedBy>Philip Tinkler</cp:lastModifiedBy>
  <cp:revision>21</cp:revision>
  <dcterms:created xsi:type="dcterms:W3CDTF">2017-08-21T08:13:11Z</dcterms:created>
  <dcterms:modified xsi:type="dcterms:W3CDTF">2019-02-11T16:29:18Z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0x010100C8157990E5B9394AB60DC397E95032F9</vt:lpwstr>
  </property>
</Properties>
</file>